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62" r:id="rId5"/>
    <p:sldId id="263" r:id="rId6"/>
    <p:sldId id="268" r:id="rId7"/>
    <p:sldId id="264" r:id="rId8"/>
    <p:sldId id="265" r:id="rId9"/>
    <p:sldId id="266" r:id="rId10"/>
    <p:sldId id="283" r:id="rId11"/>
    <p:sldId id="270" r:id="rId12"/>
    <p:sldId id="291" r:id="rId13"/>
    <p:sldId id="284" r:id="rId14"/>
    <p:sldId id="285" r:id="rId15"/>
    <p:sldId id="286" r:id="rId16"/>
    <p:sldId id="288" r:id="rId17"/>
    <p:sldId id="290" r:id="rId18"/>
    <p:sldId id="276" r:id="rId19"/>
    <p:sldId id="287" r:id="rId20"/>
    <p:sldId id="289" r:id="rId21"/>
    <p:sldId id="280" r:id="rId22"/>
    <p:sldId id="281" r:id="rId23"/>
    <p:sldId id="282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28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94E682-719A-4513-B93E-B2BF2B5A9AE1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F2D57-595E-445F-9987-E86013992B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8614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bf99560f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g2bf99560f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90711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7C0104-85EA-496E-AFCE-825103F08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BC05824-669F-40CF-9229-F942233246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CA96EC9-AD5C-4050-B3C4-1C0E9121F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AE38B-83D8-43E8-9324-BE379730257F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A5BA05-D84C-41EB-8116-C90E4342E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654CC2-6F73-48F9-843C-796412238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E3E7-22FF-471D-BE73-EB2C0C6DF2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6092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60C38A-6B83-46C3-941B-DF6CBA69E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4ECD4FF-6607-45BF-A000-1BA985F219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BA0A31-94ED-4B8A-90E9-7C40EA6B5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AE38B-83D8-43E8-9324-BE379730257F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14EA6FD-C8B3-4F88-9CA2-C3BB2E300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F5FB75-954F-4CED-9791-59AC26784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E3E7-22FF-471D-BE73-EB2C0C6DF2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5711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AB152C3-EA0E-4371-AABF-3DC12474D1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E2B9EC6-7DDD-4E79-8D09-57ACA6D27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C237E67-45FB-40C2-AE71-A822C8926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AE38B-83D8-43E8-9324-BE379730257F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CAB9A27-8F06-4B3F-9834-15FFFFE52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B2AFBA1-A0A4-4E3D-989E-EE9EF81BF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E3E7-22FF-471D-BE73-EB2C0C6DF2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0482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39579E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39907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094478" y="2584195"/>
            <a:ext cx="1983740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39579E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1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7570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1468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94D7FE-B6DF-486C-A299-097D59197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F474A8-429D-4221-B3B5-336BA533B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31681AF-AC6D-4C2C-BD5B-EBD4AB241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AE38B-83D8-43E8-9324-BE379730257F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89ABF9-D424-4E05-A08B-2A7A7463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87D66D-EA06-40A9-903C-2B1800CCF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E3E7-22FF-471D-BE73-EB2C0C6DF2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1091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C91395-3194-4440-82B4-18F20314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EC0DDB4-9587-4831-9284-0C4E07DAC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FF0EAB-6B27-4AE2-885F-B26802EF5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AE38B-83D8-43E8-9324-BE379730257F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190727-B209-4BC9-9715-BAB2028E9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0CF1AD-AE10-4B07-A774-AEB3C968B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E3E7-22FF-471D-BE73-EB2C0C6DF2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4011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07B4BE-6D01-43F8-9E90-D9B703A7E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E6A7AD-ACEA-4997-B0B2-72660E16FB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A9E641B-A71C-4EA1-9399-4AFD8175D2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E970B67-91F3-469F-BF6B-478AA8024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AE38B-83D8-43E8-9324-BE379730257F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3AE972-D4B7-423D-B826-DE214CA66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7E055E4-F52D-4C26-A5A5-32CA08E73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E3E7-22FF-471D-BE73-EB2C0C6DF2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2834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CCF509-5BC2-476F-B7A0-FD37B753B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A66BE0E-F075-42A7-9368-A977C3048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65E9DE9-2BEB-4C7D-B2E9-72C4C4ECE7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039F79A-5166-4455-B478-B42CE9B6C0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A38B527-84E9-4269-8421-01E82614A0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7D09EB4-B60E-4B0F-8805-E46384009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AE38B-83D8-43E8-9324-BE379730257F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E77DA3F-CAB3-4887-BF8C-9F2DC0C40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10F78C0-902B-4E25-ACD2-4DE1C514D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E3E7-22FF-471D-BE73-EB2C0C6DF2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6514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0FCC21-6729-4E64-A1F3-E9EC8A301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37A836F-DE8E-49D1-9FE0-08ED882D8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AE38B-83D8-43E8-9324-BE379730257F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A4479E0-104E-4687-819A-EAE11B270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BCCC8F2-0EA6-4DE1-B768-D34D3E16A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E3E7-22FF-471D-BE73-EB2C0C6DF2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2649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00A922B-1CA3-42BF-A640-02C9FF1CD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AE38B-83D8-43E8-9324-BE379730257F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F880CF7-597E-4428-9747-93FC62865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451E47B-4D7C-4FCB-B26F-85E1F6340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E3E7-22FF-471D-BE73-EB2C0C6DF2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8644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04907C-D5C5-4329-9F73-08F0B0159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174E2A-FFBC-4ECB-892B-503388637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51D7B42-787D-4AA4-A9AC-E274550EB3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8A14B76-F0A9-404D-BCDE-E3C66132C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AE38B-83D8-43E8-9324-BE379730257F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55F4A78-CA42-4B79-953A-DF8D3305F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7F3BE8E-4763-464F-89E9-FE5198FE6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E3E7-22FF-471D-BE73-EB2C0C6DF2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2280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758AA3-22CA-48BB-A0BE-4BB74688F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87E888C-5D4D-454B-B6E4-4398C80EAE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6959C7C-BC92-4251-B38F-150F3C1988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D8DA034-56BA-46C8-9B87-DE3CBCC40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AE38B-83D8-43E8-9324-BE379730257F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9A05031-D06D-48EB-AF47-3F2AAAFAA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AEC2A08-965D-4106-B6C2-39F6A99AF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E3E7-22FF-471D-BE73-EB2C0C6DF2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6683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0FECB4-B9AC-406E-913F-42FFEE01F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4CB81D6-AE02-4309-AA53-AAFCFAC51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A8D756-C13B-4AC2-A0CE-646128F864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3AE38B-83D8-43E8-9324-BE379730257F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0C5D71-B42E-471B-8392-8FB1E3353B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6EF60D2-B33E-4CCB-AC4F-DD9C20E2F5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0E3E7-22FF-471D-BE73-EB2C0C6DF2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7554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92707" y="917598"/>
            <a:ext cx="27235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solidFill>
                  <a:srgbClr val="2E5496"/>
                </a:solidFill>
                <a:latin typeface="Calibri Light"/>
                <a:cs typeface="Calibri Light"/>
              </a:rPr>
              <a:t>Рассматриваемая</a:t>
            </a:r>
            <a:r>
              <a:rPr sz="2200" spc="-25" dirty="0">
                <a:solidFill>
                  <a:srgbClr val="2E5496"/>
                </a:solidFill>
                <a:latin typeface="Calibri Light"/>
                <a:cs typeface="Calibri Light"/>
              </a:rPr>
              <a:t> </a:t>
            </a:r>
            <a:r>
              <a:rPr sz="2200" spc="-20" dirty="0">
                <a:solidFill>
                  <a:srgbClr val="2E5496"/>
                </a:solidFill>
                <a:latin typeface="Calibri Light"/>
                <a:cs typeface="Calibri Light"/>
              </a:rPr>
              <a:t>тема</a:t>
            </a:r>
            <a:endParaRPr sz="22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92707" y="1707073"/>
            <a:ext cx="8961120" cy="21334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05"/>
              </a:lnSpc>
              <a:spcBef>
                <a:spcPts val="100"/>
              </a:spcBef>
            </a:pPr>
            <a:r>
              <a:rPr lang="ru-RU" spc="-10" dirty="0">
                <a:solidFill>
                  <a:srgbClr val="000000"/>
                </a:solidFill>
              </a:rPr>
              <a:t>Мониторинга перемещения мебели и техники в общественных учреждениях с помощью технологии глубокого обучения</a:t>
            </a:r>
            <a:endParaRPr spc="-10" dirty="0">
              <a:solidFill>
                <a:srgbClr val="000000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82936" y="5075682"/>
            <a:ext cx="8159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libri Light"/>
                <a:cs typeface="Calibri Light"/>
              </a:rPr>
              <a:t>Авторы</a:t>
            </a:r>
            <a:endParaRPr sz="2000" dirty="0">
              <a:latin typeface="Calibri Light"/>
              <a:cs typeface="Calibri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95936" y="5635244"/>
            <a:ext cx="3324819" cy="646331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11150" marR="5080" indent="-299085" algn="r">
              <a:lnSpc>
                <a:spcPts val="2200"/>
              </a:lnSpc>
              <a:spcBef>
                <a:spcPts val="340"/>
              </a:spcBef>
            </a:pPr>
            <a:r>
              <a:rPr lang="ru-RU" sz="2000" dirty="0">
                <a:latin typeface="Calibri Light"/>
                <a:cs typeface="Calibri Light"/>
              </a:rPr>
              <a:t>Архаров Никита Михайлович</a:t>
            </a:r>
          </a:p>
          <a:p>
            <a:pPr marL="311150" marR="5080" indent="-299085" algn="r">
              <a:lnSpc>
                <a:spcPts val="2200"/>
              </a:lnSpc>
              <a:spcBef>
                <a:spcPts val="340"/>
              </a:spcBef>
            </a:pPr>
            <a:r>
              <a:rPr lang="ru-RU" sz="2000" dirty="0">
                <a:latin typeface="Calibri Light"/>
                <a:cs typeface="Calibri Light"/>
              </a:rPr>
              <a:t>Голышев Алексей Витальевич</a:t>
            </a:r>
            <a:endParaRPr sz="2000" dirty="0">
              <a:latin typeface="Calibri Light"/>
              <a:cs typeface="Calibri Ligh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2047" y="88392"/>
            <a:ext cx="818388" cy="117195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603375" y="5075682"/>
            <a:ext cx="16687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libri Light"/>
                <a:cs typeface="Calibri Light"/>
              </a:rPr>
              <a:t>Преподаватель</a:t>
            </a:r>
            <a:endParaRPr sz="2000" dirty="0">
              <a:latin typeface="Calibri Light"/>
              <a:cs typeface="Calibri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03375" y="5635244"/>
            <a:ext cx="3144520" cy="61023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ts val="2200"/>
              </a:lnSpc>
              <a:spcBef>
                <a:spcPts val="340"/>
              </a:spcBef>
            </a:pPr>
            <a:r>
              <a:rPr sz="2000" dirty="0">
                <a:latin typeface="Calibri Light"/>
                <a:cs typeface="Calibri Light"/>
              </a:rPr>
              <a:t>Васендина</a:t>
            </a:r>
            <a:r>
              <a:rPr sz="2000" spc="-3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Ирина</a:t>
            </a:r>
            <a:r>
              <a:rPr sz="2000" spc="-25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Сергеевна, </a:t>
            </a:r>
            <a:r>
              <a:rPr sz="2000" dirty="0">
                <a:latin typeface="Calibri Light"/>
                <a:cs typeface="Calibri Light"/>
              </a:rPr>
              <a:t>к.т.н.,</a:t>
            </a:r>
            <a:r>
              <a:rPr sz="2000" spc="-5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доцент</a:t>
            </a:r>
            <a:r>
              <a:rPr sz="2000" spc="-5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кафедры</a:t>
            </a:r>
            <a:r>
              <a:rPr sz="2000" spc="-45" dirty="0">
                <a:latin typeface="Calibri Light"/>
                <a:cs typeface="Calibri Light"/>
              </a:rPr>
              <a:t> </a:t>
            </a:r>
            <a:r>
              <a:rPr sz="2000" spc="-20" dirty="0">
                <a:latin typeface="Calibri Light"/>
                <a:cs typeface="Calibri Light"/>
              </a:rPr>
              <a:t>ИСиТ</a:t>
            </a:r>
            <a:endParaRPr sz="2000">
              <a:latin typeface="Calibri Light"/>
              <a:cs typeface="Calibri Ligh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04010" y="5526785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10">
                <a:moveTo>
                  <a:pt x="0" y="0"/>
                </a:moveTo>
                <a:lnTo>
                  <a:pt x="3165982" y="0"/>
                </a:lnTo>
              </a:path>
            </a:pathLst>
          </a:custGeom>
          <a:ln w="19050">
            <a:solidFill>
              <a:srgbClr val="3957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54645" y="5526785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09">
                <a:moveTo>
                  <a:pt x="0" y="0"/>
                </a:moveTo>
                <a:lnTo>
                  <a:pt x="3165982" y="0"/>
                </a:lnTo>
              </a:path>
            </a:pathLst>
          </a:custGeom>
          <a:ln w="19050">
            <a:solidFill>
              <a:srgbClr val="3957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626723"/>
            <a:ext cx="723400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Подготовка</a:t>
            </a:r>
            <a:r>
              <a:rPr spc="-110" dirty="0"/>
              <a:t> </a:t>
            </a:r>
            <a:r>
              <a:rPr dirty="0"/>
              <a:t>набора</a:t>
            </a:r>
            <a:r>
              <a:rPr spc="-120" dirty="0"/>
              <a:t> </a:t>
            </a:r>
            <a:r>
              <a:rPr spc="-10" dirty="0"/>
              <a:t>данных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2047" y="88392"/>
            <a:ext cx="818388" cy="11719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52A83B-6DE8-42E1-B372-8453128060F6}"/>
              </a:ext>
            </a:extLst>
          </p:cNvPr>
          <p:cNvSpPr txBox="1"/>
          <p:nvPr/>
        </p:nvSpPr>
        <p:spPr>
          <a:xfrm>
            <a:off x="1169280" y="5067116"/>
            <a:ext cx="5850952" cy="982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Аугментация: 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Rotation, Brightness, Noise, Blur.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 сумме получилось 11260 изображений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4F6D076-B20C-45FC-BF3C-08F43A6BC7E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66688" y="1761388"/>
            <a:ext cx="9658623" cy="271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24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05545"/>
            <a:ext cx="10515600" cy="1044722"/>
          </a:xfrm>
          <a:prstGeom prst="rect">
            <a:avLst/>
          </a:prstGeom>
        </p:spPr>
        <p:txBody>
          <a:bodyPr vert="horz" wrap="square" lIns="0" tIns="364058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100"/>
              </a:spcBef>
            </a:pPr>
            <a:r>
              <a:rPr lang="ru-RU" spc="-20" dirty="0"/>
              <a:t>Выбор модели</a:t>
            </a:r>
            <a:endParaRPr spc="-2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2047" y="88392"/>
            <a:ext cx="818388" cy="117195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38200" y="5126802"/>
            <a:ext cx="11088329" cy="15638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u-RU" sz="2000" spc="-20" dirty="0">
                <a:latin typeface="Calibri Light"/>
                <a:cs typeface="Calibri Light"/>
              </a:rPr>
              <a:t>Модель YOLOv8x имеет самую высокую метрику </a:t>
            </a:r>
            <a:r>
              <a:rPr lang="ru-RU" sz="2000" spc="-20" dirty="0" err="1">
                <a:latin typeface="Calibri Light"/>
                <a:cs typeface="Calibri Light"/>
              </a:rPr>
              <a:t>mAP</a:t>
            </a:r>
            <a:r>
              <a:rPr lang="ru-RU" sz="2000" spc="-20" dirty="0">
                <a:latin typeface="Calibri Light"/>
                <a:cs typeface="Calibri Light"/>
              </a:rPr>
              <a:t> (53.9), но при этом она является самой крупной и требует наибольшее количество операций (FLOPS). Модель YOLOv8n имеет самую низкую метрику </a:t>
            </a:r>
            <a:r>
              <a:rPr lang="ru-RU" sz="2000" spc="-20" dirty="0" err="1">
                <a:latin typeface="Calibri Light"/>
                <a:cs typeface="Calibri Light"/>
              </a:rPr>
              <a:t>mAP</a:t>
            </a:r>
            <a:r>
              <a:rPr lang="ru-RU" sz="2000" spc="-20" dirty="0">
                <a:latin typeface="Calibri Light"/>
                <a:cs typeface="Calibri Light"/>
              </a:rPr>
              <a:t> (37.3) и наименьшее количество параметров и операций.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u-RU" sz="2000" spc="-20" dirty="0">
                <a:latin typeface="Calibri Light"/>
                <a:cs typeface="Calibri Light"/>
              </a:rPr>
              <a:t>В данной задаче важна скорость обработки потока данных, поэтому было принято решение выбрать модель YOLOv8s.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C45C892-378A-4593-8283-739FE8B09FC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423" y="1751109"/>
            <a:ext cx="8473153" cy="317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05545"/>
            <a:ext cx="10515600" cy="1044722"/>
          </a:xfrm>
          <a:prstGeom prst="rect">
            <a:avLst/>
          </a:prstGeom>
        </p:spPr>
        <p:txBody>
          <a:bodyPr vert="horz" wrap="square" lIns="0" tIns="364058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100"/>
              </a:spcBef>
            </a:pPr>
            <a:r>
              <a:rPr lang="ru-RU" spc="-20" dirty="0"/>
              <a:t>Обучение модели </a:t>
            </a:r>
            <a:r>
              <a:rPr lang="en-US" spc="-20" dirty="0"/>
              <a:t>YOLOv8</a:t>
            </a:r>
            <a:endParaRPr spc="-2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2047" y="88392"/>
            <a:ext cx="818388" cy="117195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38200" y="1967420"/>
            <a:ext cx="10144431" cy="28847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u-RU" sz="2000" spc="-20" dirty="0">
                <a:latin typeface="Calibri Light"/>
                <a:cs typeface="Calibri Light"/>
              </a:rPr>
              <a:t>По завершению обучения были получены следующие результаты: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u-RU" sz="2000" spc="-20" dirty="0">
                <a:latin typeface="Calibri Light"/>
                <a:cs typeface="Calibri Light"/>
              </a:rPr>
              <a:t>- точность (</a:t>
            </a:r>
            <a:r>
              <a:rPr lang="ru-RU" sz="2000" spc="-20" dirty="0" err="1">
                <a:latin typeface="Calibri Light"/>
                <a:cs typeface="Calibri Light"/>
              </a:rPr>
              <a:t>precision</a:t>
            </a:r>
            <a:r>
              <a:rPr lang="ru-RU" sz="2000" spc="-20" dirty="0">
                <a:latin typeface="Calibri Light"/>
                <a:cs typeface="Calibri Light"/>
              </a:rPr>
              <a:t>) на тестовой выборке – 71,5%;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u-RU" sz="2000" spc="-20" dirty="0">
                <a:latin typeface="Calibri Light"/>
                <a:cs typeface="Calibri Light"/>
              </a:rPr>
              <a:t>- полнота (</a:t>
            </a:r>
            <a:r>
              <a:rPr lang="ru-RU" sz="2000" spc="-20" dirty="0" err="1">
                <a:latin typeface="Calibri Light"/>
                <a:cs typeface="Calibri Light"/>
              </a:rPr>
              <a:t>recall</a:t>
            </a:r>
            <a:r>
              <a:rPr lang="ru-RU" sz="2000" spc="-20" dirty="0">
                <a:latin typeface="Calibri Light"/>
                <a:cs typeface="Calibri Light"/>
              </a:rPr>
              <a:t>) на тестовой выборке – 75,5%;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u-RU" sz="2000" spc="-20" dirty="0">
                <a:latin typeface="Calibri Light"/>
                <a:cs typeface="Calibri Light"/>
              </a:rPr>
              <a:t>- средняя точность на наборе данных (mAP50) – 77,7%;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u-RU" sz="2000" spc="-20" dirty="0">
                <a:latin typeface="Calibri Light"/>
                <a:cs typeface="Calibri Light"/>
              </a:rPr>
              <a:t>- средняя точность при пороге </a:t>
            </a:r>
            <a:r>
              <a:rPr lang="ru-RU" sz="2000" spc="-20" dirty="0" err="1">
                <a:latin typeface="Calibri Light"/>
                <a:cs typeface="Calibri Light"/>
              </a:rPr>
              <a:t>IoU</a:t>
            </a:r>
            <a:r>
              <a:rPr lang="ru-RU" sz="2000" spc="-20" dirty="0">
                <a:latin typeface="Calibri Light"/>
                <a:cs typeface="Calibri Light"/>
              </a:rPr>
              <a:t> от 50% до 95% (mAP50-95) – 46,1%;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u-RU" sz="2000" spc="-20" dirty="0">
                <a:latin typeface="Calibri Light"/>
                <a:cs typeface="Calibri Light"/>
              </a:rPr>
              <a:t>- время обработки (</a:t>
            </a:r>
            <a:r>
              <a:rPr lang="ru-RU" sz="2000" spc="-20" dirty="0" err="1">
                <a:latin typeface="Calibri Light"/>
                <a:cs typeface="Calibri Light"/>
              </a:rPr>
              <a:t>preprocess</a:t>
            </a:r>
            <a:r>
              <a:rPr lang="ru-RU" sz="2000" spc="-20" dirty="0">
                <a:latin typeface="Calibri Light"/>
                <a:cs typeface="Calibri Light"/>
              </a:rPr>
              <a:t>) одного изображения – 1,1 </a:t>
            </a:r>
            <a:r>
              <a:rPr lang="ru-RU" sz="2000" spc="-20" dirty="0" err="1">
                <a:latin typeface="Calibri Light"/>
                <a:cs typeface="Calibri Light"/>
              </a:rPr>
              <a:t>мс</a:t>
            </a:r>
            <a:r>
              <a:rPr lang="ru-RU" sz="2000" spc="-20" dirty="0">
                <a:latin typeface="Calibri Light"/>
                <a:cs typeface="Calibri Light"/>
              </a:rPr>
              <a:t>;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u-RU" sz="2000" spc="-20" dirty="0">
                <a:latin typeface="Calibri Light"/>
                <a:cs typeface="Calibri Light"/>
              </a:rPr>
              <a:t>- время прогнозирования (</a:t>
            </a:r>
            <a:r>
              <a:rPr lang="ru-RU" sz="2000" spc="-20" dirty="0" err="1">
                <a:latin typeface="Calibri Light"/>
                <a:cs typeface="Calibri Light"/>
              </a:rPr>
              <a:t>inference</a:t>
            </a:r>
            <a:r>
              <a:rPr lang="ru-RU" sz="2000" spc="-20" dirty="0">
                <a:latin typeface="Calibri Light"/>
                <a:cs typeface="Calibri Light"/>
              </a:rPr>
              <a:t>) модели – 6,6 </a:t>
            </a:r>
            <a:r>
              <a:rPr lang="ru-RU" sz="2000" spc="-20" dirty="0" err="1">
                <a:latin typeface="Calibri Light"/>
                <a:cs typeface="Calibri Light"/>
              </a:rPr>
              <a:t>мс</a:t>
            </a:r>
            <a:r>
              <a:rPr lang="ru-RU" sz="2000" spc="-20" dirty="0">
                <a:latin typeface="Calibri Light"/>
                <a:cs typeface="Calibri Light"/>
              </a:rPr>
              <a:t>;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u-RU" sz="2000" spc="-20" dirty="0">
                <a:latin typeface="Calibri Light"/>
                <a:cs typeface="Calibri Light"/>
              </a:rPr>
              <a:t>- время постобработки (</a:t>
            </a:r>
            <a:r>
              <a:rPr lang="ru-RU" sz="2000" spc="-20" dirty="0" err="1">
                <a:latin typeface="Calibri Light"/>
                <a:cs typeface="Calibri Light"/>
              </a:rPr>
              <a:t>postprocess</a:t>
            </a:r>
            <a:r>
              <a:rPr lang="ru-RU" sz="2000" spc="-20" dirty="0">
                <a:latin typeface="Calibri Light"/>
                <a:cs typeface="Calibri Light"/>
              </a:rPr>
              <a:t>) – 1,8 </a:t>
            </a:r>
            <a:r>
              <a:rPr lang="ru-RU" sz="2000" spc="-20" dirty="0" err="1">
                <a:latin typeface="Calibri Light"/>
                <a:cs typeface="Calibri Light"/>
              </a:rPr>
              <a:t>мс</a:t>
            </a:r>
            <a:r>
              <a:rPr lang="ru-RU" sz="2000" spc="-20" dirty="0">
                <a:latin typeface="Calibri Light"/>
                <a:cs typeface="Calibri Light"/>
              </a:rPr>
              <a:t>;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u-RU" sz="2000" spc="-20" dirty="0">
                <a:latin typeface="Calibri Light"/>
                <a:cs typeface="Calibri Light"/>
              </a:rPr>
              <a:t>- общее время распознавания 1 изображения – 42 </a:t>
            </a:r>
            <a:r>
              <a:rPr lang="ru-RU" sz="2000" spc="-20" dirty="0" err="1">
                <a:latin typeface="Calibri Light"/>
                <a:cs typeface="Calibri Light"/>
              </a:rPr>
              <a:t>мс</a:t>
            </a:r>
            <a:r>
              <a:rPr lang="ru-RU" sz="2000" spc="-20" dirty="0">
                <a:latin typeface="Calibri Light"/>
                <a:cs typeface="Calibri 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9058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447" y="30778"/>
            <a:ext cx="10515600" cy="983166"/>
          </a:xfrm>
          <a:prstGeom prst="rect">
            <a:avLst/>
          </a:prstGeom>
        </p:spPr>
        <p:txBody>
          <a:bodyPr vert="horz" wrap="square" lIns="0" tIns="364058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100"/>
              </a:spcBef>
            </a:pPr>
            <a:r>
              <a:rPr lang="ru-RU" sz="4000" spc="-20" dirty="0"/>
              <a:t>Обучение модели </a:t>
            </a:r>
            <a:r>
              <a:rPr lang="en-US" sz="4000" spc="-20" dirty="0"/>
              <a:t>YOLOv8. </a:t>
            </a:r>
            <a:r>
              <a:rPr lang="ru-RU" sz="4000" spc="-20" dirty="0"/>
              <a:t>Динамика ошибки</a:t>
            </a:r>
            <a:endParaRPr sz="4000" spc="-2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2047" y="88392"/>
            <a:ext cx="818388" cy="11719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1B48974-BB47-4A58-AC2C-139323FD281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3" y="1553300"/>
            <a:ext cx="12093677" cy="48677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3170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447" y="30778"/>
            <a:ext cx="10515600" cy="983166"/>
          </a:xfrm>
          <a:prstGeom prst="rect">
            <a:avLst/>
          </a:prstGeom>
        </p:spPr>
        <p:txBody>
          <a:bodyPr vert="horz" wrap="square" lIns="0" tIns="364058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100"/>
              </a:spcBef>
            </a:pPr>
            <a:r>
              <a:rPr lang="ru-RU" sz="4000" spc="-20" dirty="0"/>
              <a:t>Обучение модели </a:t>
            </a:r>
            <a:r>
              <a:rPr lang="en-US" sz="4000" spc="-20" dirty="0"/>
              <a:t>YOLOv8. </a:t>
            </a:r>
            <a:r>
              <a:rPr lang="ru-RU" sz="4000" spc="-20" dirty="0"/>
              <a:t>Динамика метрик</a:t>
            </a:r>
            <a:endParaRPr sz="4000" spc="-2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2047" y="88392"/>
            <a:ext cx="818388" cy="117195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6F0C565-B0D9-4C44-BCA6-63914EEE643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30" y="1887794"/>
            <a:ext cx="11957740" cy="44540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3700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05545"/>
            <a:ext cx="10515600" cy="1044722"/>
          </a:xfrm>
          <a:prstGeom prst="rect">
            <a:avLst/>
          </a:prstGeom>
        </p:spPr>
        <p:txBody>
          <a:bodyPr vert="horz" wrap="square" lIns="0" tIns="364058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100"/>
              </a:spcBef>
            </a:pPr>
            <a:r>
              <a:rPr lang="ru-RU" spc="-20" dirty="0"/>
              <a:t>Обучение модели </a:t>
            </a:r>
            <a:r>
              <a:rPr lang="en-US" spc="-20" dirty="0"/>
              <a:t>YOLOv8</a:t>
            </a:r>
            <a:endParaRPr spc="-2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2047" y="88392"/>
            <a:ext cx="818388" cy="117195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38200" y="1967420"/>
            <a:ext cx="10144431" cy="173573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u-RU" sz="2800" spc="-20" dirty="0">
                <a:latin typeface="Calibri Light"/>
                <a:cs typeface="Calibri Light"/>
              </a:rPr>
              <a:t>Таким образом, обученная модель YOLOv8s показала достаточно высокие метрики точности и полноты распознавания на тестовых данных. Модель способна работать в режиме, близком к реальному времени, обрабатывая около 25 кадров в секунду. </a:t>
            </a:r>
          </a:p>
        </p:txBody>
      </p:sp>
    </p:spTree>
    <p:extLst>
      <p:ext uri="{BB962C8B-B14F-4D97-AF65-F5344CB8AC3E}">
        <p14:creationId xmlns:p14="http://schemas.microsoft.com/office/powerpoint/2010/main" val="4163332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67101"/>
            <a:ext cx="10515600" cy="921611"/>
          </a:xfrm>
          <a:prstGeom prst="rect">
            <a:avLst/>
          </a:prstGeom>
        </p:spPr>
        <p:txBody>
          <a:bodyPr vert="horz" wrap="square" lIns="0" tIns="364058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База данных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2047" y="88392"/>
            <a:ext cx="818388" cy="1171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9A75263-4CD3-4B74-AF6E-DE9400EA938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34" y="1672815"/>
            <a:ext cx="9199792" cy="4216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17F46A-FFC3-4CEB-8057-49E586090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1361" y="2414139"/>
            <a:ext cx="1581371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7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67101"/>
            <a:ext cx="10515600" cy="921611"/>
          </a:xfrm>
          <a:prstGeom prst="rect">
            <a:avLst/>
          </a:prstGeom>
        </p:spPr>
        <p:txBody>
          <a:bodyPr vert="horz" wrap="square" lIns="0" tIns="364058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Архитектура приложения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2047" y="88392"/>
            <a:ext cx="818388" cy="117195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669BC57-E38A-43C7-A757-36F11D7CE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471" y="1910805"/>
            <a:ext cx="6204154" cy="430879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D09CC30-02C4-49E8-8651-E424C4CE9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1824" y="845574"/>
            <a:ext cx="2380223" cy="579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794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4058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Приложение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2047" y="88392"/>
            <a:ext cx="818388" cy="117195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24525A-DB33-4FE0-8E1D-CA7A64625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51" y="1799303"/>
            <a:ext cx="3754453" cy="44913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BEE1BEF-719C-4DE9-933C-ACE36BB33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845" y="1795148"/>
            <a:ext cx="3754453" cy="449546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4C85E00-C828-4BC1-B157-D7675951B4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7439" y="1799047"/>
            <a:ext cx="3767425" cy="449546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88392"/>
            <a:ext cx="10515600" cy="921611"/>
          </a:xfrm>
          <a:prstGeom prst="rect">
            <a:avLst/>
          </a:prstGeom>
        </p:spPr>
        <p:txBody>
          <a:bodyPr vert="horz" wrap="square" lIns="0" tIns="364058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100"/>
              </a:spcBef>
            </a:pPr>
            <a:r>
              <a:rPr spc="-10" dirty="0" err="1"/>
              <a:t>Приложение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2047" y="88392"/>
            <a:ext cx="818388" cy="11719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69CE77-B0DC-43D3-A3A5-BC4BC9B74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97" y="1260347"/>
            <a:ext cx="10075606" cy="516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114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4058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Актуальность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2047" y="88392"/>
            <a:ext cx="818388" cy="117195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38200" y="1721948"/>
            <a:ext cx="7089120" cy="4711674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3279"/>
              </a:lnSpc>
              <a:spcBef>
                <a:spcPts val="80"/>
              </a:spcBef>
            </a:pPr>
            <a:r>
              <a:rPr lang="ru-RU" sz="2600" dirty="0">
                <a:latin typeface="Calibri Light"/>
                <a:cs typeface="Calibri Light"/>
              </a:rPr>
              <a:t>При ручном учёте мебели существует ряд проблем</a:t>
            </a:r>
            <a:r>
              <a:rPr sz="2600" spc="-10" dirty="0">
                <a:latin typeface="Calibri Light"/>
                <a:cs typeface="Calibri Light"/>
              </a:rPr>
              <a:t>:</a:t>
            </a:r>
            <a:endParaRPr lang="ru-RU" sz="2600" spc="-10" dirty="0">
              <a:latin typeface="Calibri Light"/>
              <a:cs typeface="Calibri Light"/>
            </a:endParaRPr>
          </a:p>
          <a:p>
            <a:pPr marL="527050" marR="5080" indent="-514350">
              <a:lnSpc>
                <a:spcPts val="3279"/>
              </a:lnSpc>
              <a:spcBef>
                <a:spcPts val="80"/>
              </a:spcBef>
              <a:buAutoNum type="arabicPeriod"/>
            </a:pPr>
            <a:r>
              <a:rPr lang="ru-RU" sz="2600" dirty="0">
                <a:latin typeface="Calibri Light"/>
                <a:cs typeface="Calibri Light"/>
              </a:rPr>
              <a:t>Ошибки человеческого фактора.</a:t>
            </a:r>
          </a:p>
          <a:p>
            <a:pPr marL="527050" marR="5080" indent="-514350">
              <a:lnSpc>
                <a:spcPts val="3279"/>
              </a:lnSpc>
              <a:spcBef>
                <a:spcPts val="80"/>
              </a:spcBef>
              <a:buAutoNum type="arabicPeriod"/>
            </a:pPr>
            <a:r>
              <a:rPr lang="ru-RU" sz="2600" dirty="0" err="1">
                <a:latin typeface="Calibri Light"/>
                <a:cs typeface="Calibri Light"/>
              </a:rPr>
              <a:t>Времязатратность</a:t>
            </a:r>
            <a:r>
              <a:rPr lang="ru-RU" sz="2600" dirty="0">
                <a:latin typeface="Calibri Light"/>
                <a:cs typeface="Calibri Light"/>
              </a:rPr>
              <a:t> и неэффективность процесса. </a:t>
            </a:r>
          </a:p>
          <a:p>
            <a:pPr marL="527050" marR="5080" indent="-514350">
              <a:lnSpc>
                <a:spcPts val="3279"/>
              </a:lnSpc>
              <a:spcBef>
                <a:spcPts val="80"/>
              </a:spcBef>
              <a:buAutoNum type="arabicPeriod"/>
            </a:pPr>
            <a:r>
              <a:rPr lang="ru-RU" sz="2600" dirty="0">
                <a:latin typeface="Calibri Light"/>
                <a:cs typeface="Calibri Light"/>
              </a:rPr>
              <a:t>Ограниченная масштабируемость и сложность обработки данных.</a:t>
            </a:r>
          </a:p>
          <a:p>
            <a:pPr marL="527050" marR="5080" indent="-514350">
              <a:lnSpc>
                <a:spcPts val="3279"/>
              </a:lnSpc>
              <a:spcBef>
                <a:spcPts val="80"/>
              </a:spcBef>
              <a:buAutoNum type="arabicPeriod"/>
            </a:pPr>
            <a:r>
              <a:rPr lang="ru-RU" sz="2600" dirty="0">
                <a:latin typeface="Calibri Light"/>
                <a:cs typeface="Calibri Light"/>
              </a:rPr>
              <a:t>Невозможность быстрой реакции на изменения.</a:t>
            </a:r>
          </a:p>
          <a:p>
            <a:pPr marL="527050" marR="5080" indent="-514350">
              <a:lnSpc>
                <a:spcPts val="3279"/>
              </a:lnSpc>
              <a:spcBef>
                <a:spcPts val="80"/>
              </a:spcBef>
              <a:buAutoNum type="arabicPeriod"/>
            </a:pPr>
            <a:r>
              <a:rPr lang="ru-RU" sz="2600" dirty="0">
                <a:latin typeface="Calibri Light"/>
                <a:cs typeface="Calibri Light"/>
              </a:rPr>
              <a:t>Ограниченная возможность анализа и отчётности. </a:t>
            </a:r>
            <a:endParaRPr sz="2600" dirty="0">
              <a:latin typeface="Calibri Light"/>
              <a:cs typeface="Calibri Ligh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17FA55-DE38-467E-BFC0-053A726C3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5099">
            <a:off x="7892407" y="1833301"/>
            <a:ext cx="952500" cy="9525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D99BCD3-926E-4CD8-B9E2-9F19E16C7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4812" y="2241089"/>
            <a:ext cx="952500" cy="9525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2D98A6-89B9-4985-9D39-F8B32E1F4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12523">
            <a:off x="8904611" y="1679155"/>
            <a:ext cx="952500" cy="9525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EE54263-302C-4CD5-8ED3-81A0D8A14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20559">
            <a:off x="9777732" y="1311668"/>
            <a:ext cx="687901" cy="6879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C707224-6CC8-4BFA-9611-C2C5B9830C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196950">
            <a:off x="8080862" y="1027668"/>
            <a:ext cx="881360" cy="88136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01CD8CD-712D-4CF1-A893-A7AC254504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0567" y="4026303"/>
            <a:ext cx="1241590" cy="124159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1F7525B-8B9B-4D04-87CC-25E092D91F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9877" y="3991011"/>
            <a:ext cx="881360" cy="88136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5430EF0-3A0F-4DE1-BF67-E9EDCA67B5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004447">
            <a:off x="8661285" y="3617530"/>
            <a:ext cx="817546" cy="81754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7C4F364-1CBF-441C-8C51-FFCD92D469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113023">
            <a:off x="10646485" y="4018245"/>
            <a:ext cx="817546" cy="81754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D70C845-8E01-458C-919E-807836EE9A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986864">
            <a:off x="8559769" y="4367287"/>
            <a:ext cx="817546" cy="81754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5949B78-5BA9-45BB-AC28-3C79878D60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482718">
            <a:off x="10229118" y="4961188"/>
            <a:ext cx="817546" cy="81754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4488BC2-1809-4929-863B-27685A3A36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130371">
            <a:off x="10134286" y="3525894"/>
            <a:ext cx="817546" cy="81754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FC19570-0E57-487B-9391-AF65F43593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6044982">
            <a:off x="9289242" y="5142685"/>
            <a:ext cx="817546" cy="81754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88392"/>
            <a:ext cx="10515600" cy="921611"/>
          </a:xfrm>
          <a:prstGeom prst="rect">
            <a:avLst/>
          </a:prstGeom>
        </p:spPr>
        <p:txBody>
          <a:bodyPr vert="horz" wrap="square" lIns="0" tIns="364058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100"/>
              </a:spcBef>
            </a:pPr>
            <a:r>
              <a:rPr spc="-10" dirty="0" err="1"/>
              <a:t>Приложение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2047" y="88392"/>
            <a:ext cx="818388" cy="117195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87B6240-E13A-483B-9781-A6845089C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4" y="1762851"/>
            <a:ext cx="5920106" cy="327751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FF048BC-C5A9-4EBB-93C8-04ABF995D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62851"/>
            <a:ext cx="6020736" cy="327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6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9315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Развитие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2047" y="88392"/>
            <a:ext cx="818388" cy="117195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164336" y="1818322"/>
            <a:ext cx="10064750" cy="725170"/>
            <a:chOff x="1164336" y="1818322"/>
            <a:chExt cx="10064750" cy="725170"/>
          </a:xfrm>
        </p:grpSpPr>
        <p:sp>
          <p:nvSpPr>
            <p:cNvPr id="5" name="object 5"/>
            <p:cNvSpPr/>
            <p:nvPr/>
          </p:nvSpPr>
          <p:spPr>
            <a:xfrm>
              <a:off x="1164336" y="2036064"/>
              <a:ext cx="10064750" cy="289560"/>
            </a:xfrm>
            <a:custGeom>
              <a:avLst/>
              <a:gdLst/>
              <a:ahLst/>
              <a:cxnLst/>
              <a:rect l="l" t="t" r="r" b="b"/>
              <a:pathLst>
                <a:path w="10064750" h="289560">
                  <a:moveTo>
                    <a:pt x="9501505" y="0"/>
                  </a:moveTo>
                  <a:lnTo>
                    <a:pt x="9501505" y="72389"/>
                  </a:lnTo>
                  <a:lnTo>
                    <a:pt x="0" y="72389"/>
                  </a:lnTo>
                  <a:lnTo>
                    <a:pt x="0" y="217170"/>
                  </a:lnTo>
                  <a:lnTo>
                    <a:pt x="9501505" y="217170"/>
                  </a:lnTo>
                  <a:lnTo>
                    <a:pt x="9501505" y="289560"/>
                  </a:lnTo>
                  <a:lnTo>
                    <a:pt x="10064496" y="144780"/>
                  </a:lnTo>
                  <a:lnTo>
                    <a:pt x="9501505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68018" y="1832610"/>
              <a:ext cx="696595" cy="696595"/>
            </a:xfrm>
            <a:custGeom>
              <a:avLst/>
              <a:gdLst/>
              <a:ahLst/>
              <a:cxnLst/>
              <a:rect l="l" t="t" r="r" b="b"/>
              <a:pathLst>
                <a:path w="696594" h="696594">
                  <a:moveTo>
                    <a:pt x="348233" y="0"/>
                  </a:moveTo>
                  <a:lnTo>
                    <a:pt x="300990" y="3179"/>
                  </a:lnTo>
                  <a:lnTo>
                    <a:pt x="255675" y="12442"/>
                  </a:lnTo>
                  <a:lnTo>
                    <a:pt x="212705" y="27372"/>
                  </a:lnTo>
                  <a:lnTo>
                    <a:pt x="172494" y="47554"/>
                  </a:lnTo>
                  <a:lnTo>
                    <a:pt x="135458" y="72573"/>
                  </a:lnTo>
                  <a:lnTo>
                    <a:pt x="102012" y="102012"/>
                  </a:lnTo>
                  <a:lnTo>
                    <a:pt x="72573" y="135458"/>
                  </a:lnTo>
                  <a:lnTo>
                    <a:pt x="47554" y="172494"/>
                  </a:lnTo>
                  <a:lnTo>
                    <a:pt x="27372" y="212705"/>
                  </a:lnTo>
                  <a:lnTo>
                    <a:pt x="12442" y="255675"/>
                  </a:lnTo>
                  <a:lnTo>
                    <a:pt x="3179" y="300990"/>
                  </a:lnTo>
                  <a:lnTo>
                    <a:pt x="0" y="348234"/>
                  </a:lnTo>
                  <a:lnTo>
                    <a:pt x="3179" y="395477"/>
                  </a:lnTo>
                  <a:lnTo>
                    <a:pt x="12442" y="440792"/>
                  </a:lnTo>
                  <a:lnTo>
                    <a:pt x="27372" y="483762"/>
                  </a:lnTo>
                  <a:lnTo>
                    <a:pt x="47554" y="523973"/>
                  </a:lnTo>
                  <a:lnTo>
                    <a:pt x="72573" y="561009"/>
                  </a:lnTo>
                  <a:lnTo>
                    <a:pt x="102012" y="594455"/>
                  </a:lnTo>
                  <a:lnTo>
                    <a:pt x="135458" y="623894"/>
                  </a:lnTo>
                  <a:lnTo>
                    <a:pt x="172494" y="648913"/>
                  </a:lnTo>
                  <a:lnTo>
                    <a:pt x="212705" y="669095"/>
                  </a:lnTo>
                  <a:lnTo>
                    <a:pt x="255675" y="684025"/>
                  </a:lnTo>
                  <a:lnTo>
                    <a:pt x="300990" y="693288"/>
                  </a:lnTo>
                  <a:lnTo>
                    <a:pt x="348233" y="696467"/>
                  </a:lnTo>
                  <a:lnTo>
                    <a:pt x="395477" y="693288"/>
                  </a:lnTo>
                  <a:lnTo>
                    <a:pt x="440792" y="684025"/>
                  </a:lnTo>
                  <a:lnTo>
                    <a:pt x="483762" y="669095"/>
                  </a:lnTo>
                  <a:lnTo>
                    <a:pt x="523973" y="648913"/>
                  </a:lnTo>
                  <a:lnTo>
                    <a:pt x="561009" y="623894"/>
                  </a:lnTo>
                  <a:lnTo>
                    <a:pt x="594455" y="594455"/>
                  </a:lnTo>
                  <a:lnTo>
                    <a:pt x="623894" y="561009"/>
                  </a:lnTo>
                  <a:lnTo>
                    <a:pt x="648913" y="523973"/>
                  </a:lnTo>
                  <a:lnTo>
                    <a:pt x="669095" y="483762"/>
                  </a:lnTo>
                  <a:lnTo>
                    <a:pt x="684025" y="440792"/>
                  </a:lnTo>
                  <a:lnTo>
                    <a:pt x="693288" y="395477"/>
                  </a:lnTo>
                  <a:lnTo>
                    <a:pt x="696468" y="348234"/>
                  </a:lnTo>
                  <a:lnTo>
                    <a:pt x="693288" y="300990"/>
                  </a:lnTo>
                  <a:lnTo>
                    <a:pt x="684025" y="255675"/>
                  </a:lnTo>
                  <a:lnTo>
                    <a:pt x="669095" y="212705"/>
                  </a:lnTo>
                  <a:lnTo>
                    <a:pt x="648913" y="172494"/>
                  </a:lnTo>
                  <a:lnTo>
                    <a:pt x="623894" y="135458"/>
                  </a:lnTo>
                  <a:lnTo>
                    <a:pt x="594455" y="102012"/>
                  </a:lnTo>
                  <a:lnTo>
                    <a:pt x="561009" y="72573"/>
                  </a:lnTo>
                  <a:lnTo>
                    <a:pt x="523973" y="47554"/>
                  </a:lnTo>
                  <a:lnTo>
                    <a:pt x="483762" y="27372"/>
                  </a:lnTo>
                  <a:lnTo>
                    <a:pt x="440792" y="12442"/>
                  </a:lnTo>
                  <a:lnTo>
                    <a:pt x="395477" y="3179"/>
                  </a:lnTo>
                  <a:lnTo>
                    <a:pt x="3482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68018" y="1832610"/>
              <a:ext cx="696595" cy="696595"/>
            </a:xfrm>
            <a:custGeom>
              <a:avLst/>
              <a:gdLst/>
              <a:ahLst/>
              <a:cxnLst/>
              <a:rect l="l" t="t" r="r" b="b"/>
              <a:pathLst>
                <a:path w="696594" h="696594">
                  <a:moveTo>
                    <a:pt x="0" y="348234"/>
                  </a:moveTo>
                  <a:lnTo>
                    <a:pt x="3179" y="300990"/>
                  </a:lnTo>
                  <a:lnTo>
                    <a:pt x="12442" y="255675"/>
                  </a:lnTo>
                  <a:lnTo>
                    <a:pt x="27372" y="212705"/>
                  </a:lnTo>
                  <a:lnTo>
                    <a:pt x="47554" y="172494"/>
                  </a:lnTo>
                  <a:lnTo>
                    <a:pt x="72573" y="135458"/>
                  </a:lnTo>
                  <a:lnTo>
                    <a:pt x="102012" y="102012"/>
                  </a:lnTo>
                  <a:lnTo>
                    <a:pt x="135458" y="72573"/>
                  </a:lnTo>
                  <a:lnTo>
                    <a:pt x="172494" y="47554"/>
                  </a:lnTo>
                  <a:lnTo>
                    <a:pt x="212705" y="27372"/>
                  </a:lnTo>
                  <a:lnTo>
                    <a:pt x="255675" y="12442"/>
                  </a:lnTo>
                  <a:lnTo>
                    <a:pt x="300990" y="3179"/>
                  </a:lnTo>
                  <a:lnTo>
                    <a:pt x="348233" y="0"/>
                  </a:lnTo>
                  <a:lnTo>
                    <a:pt x="395477" y="3179"/>
                  </a:lnTo>
                  <a:lnTo>
                    <a:pt x="440792" y="12442"/>
                  </a:lnTo>
                  <a:lnTo>
                    <a:pt x="483762" y="27372"/>
                  </a:lnTo>
                  <a:lnTo>
                    <a:pt x="523973" y="47554"/>
                  </a:lnTo>
                  <a:lnTo>
                    <a:pt x="561009" y="72573"/>
                  </a:lnTo>
                  <a:lnTo>
                    <a:pt x="594455" y="102012"/>
                  </a:lnTo>
                  <a:lnTo>
                    <a:pt x="623894" y="135458"/>
                  </a:lnTo>
                  <a:lnTo>
                    <a:pt x="648913" y="172494"/>
                  </a:lnTo>
                  <a:lnTo>
                    <a:pt x="669095" y="212705"/>
                  </a:lnTo>
                  <a:lnTo>
                    <a:pt x="684025" y="255675"/>
                  </a:lnTo>
                  <a:lnTo>
                    <a:pt x="693288" y="300990"/>
                  </a:lnTo>
                  <a:lnTo>
                    <a:pt x="696468" y="348234"/>
                  </a:lnTo>
                  <a:lnTo>
                    <a:pt x="693288" y="395477"/>
                  </a:lnTo>
                  <a:lnTo>
                    <a:pt x="684025" y="440792"/>
                  </a:lnTo>
                  <a:lnTo>
                    <a:pt x="669095" y="483762"/>
                  </a:lnTo>
                  <a:lnTo>
                    <a:pt x="648913" y="523973"/>
                  </a:lnTo>
                  <a:lnTo>
                    <a:pt x="623894" y="561009"/>
                  </a:lnTo>
                  <a:lnTo>
                    <a:pt x="594455" y="594455"/>
                  </a:lnTo>
                  <a:lnTo>
                    <a:pt x="561009" y="623894"/>
                  </a:lnTo>
                  <a:lnTo>
                    <a:pt x="523973" y="648913"/>
                  </a:lnTo>
                  <a:lnTo>
                    <a:pt x="483762" y="669095"/>
                  </a:lnTo>
                  <a:lnTo>
                    <a:pt x="440792" y="684025"/>
                  </a:lnTo>
                  <a:lnTo>
                    <a:pt x="395477" y="693288"/>
                  </a:lnTo>
                  <a:lnTo>
                    <a:pt x="348233" y="696467"/>
                  </a:lnTo>
                  <a:lnTo>
                    <a:pt x="300990" y="693288"/>
                  </a:lnTo>
                  <a:lnTo>
                    <a:pt x="255675" y="684025"/>
                  </a:lnTo>
                  <a:lnTo>
                    <a:pt x="212705" y="669095"/>
                  </a:lnTo>
                  <a:lnTo>
                    <a:pt x="172494" y="648913"/>
                  </a:lnTo>
                  <a:lnTo>
                    <a:pt x="135458" y="623894"/>
                  </a:lnTo>
                  <a:lnTo>
                    <a:pt x="102012" y="594455"/>
                  </a:lnTo>
                  <a:lnTo>
                    <a:pt x="72573" y="561009"/>
                  </a:lnTo>
                  <a:lnTo>
                    <a:pt x="47554" y="523973"/>
                  </a:lnTo>
                  <a:lnTo>
                    <a:pt x="27372" y="483762"/>
                  </a:lnTo>
                  <a:lnTo>
                    <a:pt x="12442" y="440792"/>
                  </a:lnTo>
                  <a:lnTo>
                    <a:pt x="3179" y="395477"/>
                  </a:lnTo>
                  <a:lnTo>
                    <a:pt x="0" y="348234"/>
                  </a:lnTo>
                  <a:close/>
                </a:path>
              </a:pathLst>
            </a:custGeom>
            <a:ln w="28575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447023" y="2917647"/>
            <a:ext cx="3026410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12700" algn="ctr">
              <a:lnSpc>
                <a:spcPct val="100000"/>
              </a:lnSpc>
              <a:spcBef>
                <a:spcPts val="95"/>
              </a:spcBef>
            </a:pPr>
            <a:r>
              <a:rPr lang="ru-RU" sz="2800" spc="-10" dirty="0">
                <a:latin typeface="Calibri Light"/>
                <a:cs typeface="Calibri Light"/>
              </a:rPr>
              <a:t>Интеграция в камеры</a:t>
            </a:r>
            <a:endParaRPr sz="2800" dirty="0">
              <a:latin typeface="Calibri Light"/>
              <a:cs typeface="Calibri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3352" y="2855874"/>
            <a:ext cx="3223260" cy="850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7390" marR="5080" indent="-695325" algn="ctr">
              <a:lnSpc>
                <a:spcPct val="115100"/>
              </a:lnSpc>
              <a:spcBef>
                <a:spcPts val="100"/>
              </a:spcBef>
            </a:pPr>
            <a:r>
              <a:rPr lang="ru-RU" sz="2400" dirty="0">
                <a:latin typeface="Calibri Light"/>
                <a:cs typeface="Calibri Light"/>
              </a:rPr>
              <a:t>Доработка алгоритма</a:t>
            </a:r>
          </a:p>
          <a:p>
            <a:pPr marL="707390" marR="5080" indent="-695325" algn="ctr">
              <a:lnSpc>
                <a:spcPct val="115100"/>
              </a:lnSpc>
              <a:spcBef>
                <a:spcPts val="100"/>
              </a:spcBef>
            </a:pPr>
            <a:r>
              <a:rPr lang="ru-RU" sz="2400" dirty="0">
                <a:latin typeface="Calibri Light"/>
                <a:cs typeface="Calibri Light"/>
              </a:rPr>
              <a:t>мониторинга</a:t>
            </a:r>
            <a:endParaRPr sz="2400" dirty="0">
              <a:latin typeface="Calibri Light"/>
              <a:cs typeface="Calibri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42169" y="2758008"/>
            <a:ext cx="3691254" cy="13048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0" marR="5080" indent="-108585" algn="ctr">
              <a:lnSpc>
                <a:spcPct val="100000"/>
              </a:lnSpc>
              <a:spcBef>
                <a:spcPts val="95"/>
              </a:spcBef>
            </a:pPr>
            <a:r>
              <a:rPr lang="ru-RU" sz="2800" dirty="0" err="1">
                <a:latin typeface="Calibri Light"/>
                <a:cs typeface="Calibri Light"/>
              </a:rPr>
              <a:t>Контейнеризировать</a:t>
            </a:r>
            <a:r>
              <a:rPr lang="ru-RU" sz="2800" dirty="0">
                <a:latin typeface="Calibri Light"/>
                <a:cs typeface="Calibri Light"/>
              </a:rPr>
              <a:t> отдельные модули архитектуры</a:t>
            </a:r>
            <a:endParaRPr sz="2800" dirty="0">
              <a:latin typeface="Calibri Light"/>
              <a:cs typeface="Calibri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12747" y="1932177"/>
            <a:ext cx="205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0" dirty="0"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626798" y="1800034"/>
            <a:ext cx="725170" cy="727075"/>
            <a:chOff x="5626798" y="1800034"/>
            <a:chExt cx="725170" cy="727075"/>
          </a:xfrm>
        </p:grpSpPr>
        <p:sp>
          <p:nvSpPr>
            <p:cNvPr id="13" name="object 13"/>
            <p:cNvSpPr/>
            <p:nvPr/>
          </p:nvSpPr>
          <p:spPr>
            <a:xfrm>
              <a:off x="5641085" y="1814322"/>
              <a:ext cx="696595" cy="698500"/>
            </a:xfrm>
            <a:custGeom>
              <a:avLst/>
              <a:gdLst/>
              <a:ahLst/>
              <a:cxnLst/>
              <a:rect l="l" t="t" r="r" b="b"/>
              <a:pathLst>
                <a:path w="696595" h="698500">
                  <a:moveTo>
                    <a:pt x="348234" y="0"/>
                  </a:moveTo>
                  <a:lnTo>
                    <a:pt x="300990" y="3185"/>
                  </a:lnTo>
                  <a:lnTo>
                    <a:pt x="255675" y="12463"/>
                  </a:lnTo>
                  <a:lnTo>
                    <a:pt x="212705" y="27420"/>
                  </a:lnTo>
                  <a:lnTo>
                    <a:pt x="172494" y="47639"/>
                  </a:lnTo>
                  <a:lnTo>
                    <a:pt x="135458" y="72705"/>
                  </a:lnTo>
                  <a:lnTo>
                    <a:pt x="102012" y="102203"/>
                  </a:lnTo>
                  <a:lnTo>
                    <a:pt x="72573" y="135717"/>
                  </a:lnTo>
                  <a:lnTo>
                    <a:pt x="47554" y="172832"/>
                  </a:lnTo>
                  <a:lnTo>
                    <a:pt x="27372" y="213133"/>
                  </a:lnTo>
                  <a:lnTo>
                    <a:pt x="12442" y="256204"/>
                  </a:lnTo>
                  <a:lnTo>
                    <a:pt x="3179" y="301630"/>
                  </a:lnTo>
                  <a:lnTo>
                    <a:pt x="0" y="348995"/>
                  </a:lnTo>
                  <a:lnTo>
                    <a:pt x="3179" y="396361"/>
                  </a:lnTo>
                  <a:lnTo>
                    <a:pt x="12442" y="441787"/>
                  </a:lnTo>
                  <a:lnTo>
                    <a:pt x="27372" y="484858"/>
                  </a:lnTo>
                  <a:lnTo>
                    <a:pt x="47554" y="525159"/>
                  </a:lnTo>
                  <a:lnTo>
                    <a:pt x="72573" y="562274"/>
                  </a:lnTo>
                  <a:lnTo>
                    <a:pt x="102012" y="595788"/>
                  </a:lnTo>
                  <a:lnTo>
                    <a:pt x="135458" y="625286"/>
                  </a:lnTo>
                  <a:lnTo>
                    <a:pt x="172494" y="650352"/>
                  </a:lnTo>
                  <a:lnTo>
                    <a:pt x="212705" y="670571"/>
                  </a:lnTo>
                  <a:lnTo>
                    <a:pt x="255675" y="685528"/>
                  </a:lnTo>
                  <a:lnTo>
                    <a:pt x="300990" y="694806"/>
                  </a:lnTo>
                  <a:lnTo>
                    <a:pt x="348234" y="697991"/>
                  </a:lnTo>
                  <a:lnTo>
                    <a:pt x="395477" y="694806"/>
                  </a:lnTo>
                  <a:lnTo>
                    <a:pt x="440792" y="685528"/>
                  </a:lnTo>
                  <a:lnTo>
                    <a:pt x="483762" y="670571"/>
                  </a:lnTo>
                  <a:lnTo>
                    <a:pt x="523973" y="650352"/>
                  </a:lnTo>
                  <a:lnTo>
                    <a:pt x="561009" y="625286"/>
                  </a:lnTo>
                  <a:lnTo>
                    <a:pt x="594455" y="595788"/>
                  </a:lnTo>
                  <a:lnTo>
                    <a:pt x="623894" y="562274"/>
                  </a:lnTo>
                  <a:lnTo>
                    <a:pt x="648913" y="525159"/>
                  </a:lnTo>
                  <a:lnTo>
                    <a:pt x="669095" y="484858"/>
                  </a:lnTo>
                  <a:lnTo>
                    <a:pt x="684025" y="441787"/>
                  </a:lnTo>
                  <a:lnTo>
                    <a:pt x="693288" y="396361"/>
                  </a:lnTo>
                  <a:lnTo>
                    <a:pt x="696467" y="348995"/>
                  </a:lnTo>
                  <a:lnTo>
                    <a:pt x="693288" y="301630"/>
                  </a:lnTo>
                  <a:lnTo>
                    <a:pt x="684025" y="256204"/>
                  </a:lnTo>
                  <a:lnTo>
                    <a:pt x="669095" y="213133"/>
                  </a:lnTo>
                  <a:lnTo>
                    <a:pt x="648913" y="172832"/>
                  </a:lnTo>
                  <a:lnTo>
                    <a:pt x="623894" y="135717"/>
                  </a:lnTo>
                  <a:lnTo>
                    <a:pt x="594455" y="102203"/>
                  </a:lnTo>
                  <a:lnTo>
                    <a:pt x="561009" y="72705"/>
                  </a:lnTo>
                  <a:lnTo>
                    <a:pt x="523973" y="47639"/>
                  </a:lnTo>
                  <a:lnTo>
                    <a:pt x="483762" y="27420"/>
                  </a:lnTo>
                  <a:lnTo>
                    <a:pt x="440792" y="12463"/>
                  </a:lnTo>
                  <a:lnTo>
                    <a:pt x="395477" y="3185"/>
                  </a:lnTo>
                  <a:lnTo>
                    <a:pt x="3482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41085" y="1814322"/>
              <a:ext cx="696595" cy="698500"/>
            </a:xfrm>
            <a:custGeom>
              <a:avLst/>
              <a:gdLst/>
              <a:ahLst/>
              <a:cxnLst/>
              <a:rect l="l" t="t" r="r" b="b"/>
              <a:pathLst>
                <a:path w="696595" h="698500">
                  <a:moveTo>
                    <a:pt x="0" y="348995"/>
                  </a:moveTo>
                  <a:lnTo>
                    <a:pt x="3179" y="301630"/>
                  </a:lnTo>
                  <a:lnTo>
                    <a:pt x="12442" y="256204"/>
                  </a:lnTo>
                  <a:lnTo>
                    <a:pt x="27372" y="213133"/>
                  </a:lnTo>
                  <a:lnTo>
                    <a:pt x="47554" y="172832"/>
                  </a:lnTo>
                  <a:lnTo>
                    <a:pt x="72573" y="135717"/>
                  </a:lnTo>
                  <a:lnTo>
                    <a:pt x="102012" y="102203"/>
                  </a:lnTo>
                  <a:lnTo>
                    <a:pt x="135458" y="72705"/>
                  </a:lnTo>
                  <a:lnTo>
                    <a:pt x="172494" y="47639"/>
                  </a:lnTo>
                  <a:lnTo>
                    <a:pt x="212705" y="27420"/>
                  </a:lnTo>
                  <a:lnTo>
                    <a:pt x="255675" y="12463"/>
                  </a:lnTo>
                  <a:lnTo>
                    <a:pt x="300990" y="3185"/>
                  </a:lnTo>
                  <a:lnTo>
                    <a:pt x="348234" y="0"/>
                  </a:lnTo>
                  <a:lnTo>
                    <a:pt x="395477" y="3185"/>
                  </a:lnTo>
                  <a:lnTo>
                    <a:pt x="440792" y="12463"/>
                  </a:lnTo>
                  <a:lnTo>
                    <a:pt x="483762" y="27420"/>
                  </a:lnTo>
                  <a:lnTo>
                    <a:pt x="523973" y="47639"/>
                  </a:lnTo>
                  <a:lnTo>
                    <a:pt x="561009" y="72705"/>
                  </a:lnTo>
                  <a:lnTo>
                    <a:pt x="594455" y="102203"/>
                  </a:lnTo>
                  <a:lnTo>
                    <a:pt x="623894" y="135717"/>
                  </a:lnTo>
                  <a:lnTo>
                    <a:pt x="648913" y="172832"/>
                  </a:lnTo>
                  <a:lnTo>
                    <a:pt x="669095" y="213133"/>
                  </a:lnTo>
                  <a:lnTo>
                    <a:pt x="684025" y="256204"/>
                  </a:lnTo>
                  <a:lnTo>
                    <a:pt x="693288" y="301630"/>
                  </a:lnTo>
                  <a:lnTo>
                    <a:pt x="696467" y="348995"/>
                  </a:lnTo>
                  <a:lnTo>
                    <a:pt x="693288" y="396361"/>
                  </a:lnTo>
                  <a:lnTo>
                    <a:pt x="684025" y="441787"/>
                  </a:lnTo>
                  <a:lnTo>
                    <a:pt x="669095" y="484858"/>
                  </a:lnTo>
                  <a:lnTo>
                    <a:pt x="648913" y="525159"/>
                  </a:lnTo>
                  <a:lnTo>
                    <a:pt x="623894" y="562274"/>
                  </a:lnTo>
                  <a:lnTo>
                    <a:pt x="594455" y="595788"/>
                  </a:lnTo>
                  <a:lnTo>
                    <a:pt x="561009" y="625286"/>
                  </a:lnTo>
                  <a:lnTo>
                    <a:pt x="523973" y="650352"/>
                  </a:lnTo>
                  <a:lnTo>
                    <a:pt x="483762" y="670571"/>
                  </a:lnTo>
                  <a:lnTo>
                    <a:pt x="440792" y="685528"/>
                  </a:lnTo>
                  <a:lnTo>
                    <a:pt x="395477" y="694806"/>
                  </a:lnTo>
                  <a:lnTo>
                    <a:pt x="348234" y="697991"/>
                  </a:lnTo>
                  <a:lnTo>
                    <a:pt x="300990" y="694806"/>
                  </a:lnTo>
                  <a:lnTo>
                    <a:pt x="255675" y="685528"/>
                  </a:lnTo>
                  <a:lnTo>
                    <a:pt x="212705" y="670571"/>
                  </a:lnTo>
                  <a:lnTo>
                    <a:pt x="172494" y="650352"/>
                  </a:lnTo>
                  <a:lnTo>
                    <a:pt x="135458" y="625286"/>
                  </a:lnTo>
                  <a:lnTo>
                    <a:pt x="102012" y="595788"/>
                  </a:lnTo>
                  <a:lnTo>
                    <a:pt x="72573" y="562274"/>
                  </a:lnTo>
                  <a:lnTo>
                    <a:pt x="47554" y="525159"/>
                  </a:lnTo>
                  <a:lnTo>
                    <a:pt x="27372" y="484858"/>
                  </a:lnTo>
                  <a:lnTo>
                    <a:pt x="12442" y="441787"/>
                  </a:lnTo>
                  <a:lnTo>
                    <a:pt x="3179" y="396361"/>
                  </a:lnTo>
                  <a:lnTo>
                    <a:pt x="0" y="348995"/>
                  </a:lnTo>
                  <a:close/>
                </a:path>
              </a:pathLst>
            </a:custGeom>
            <a:ln w="28575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885434" y="1914270"/>
            <a:ext cx="205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0" dirty="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9598342" y="1818322"/>
            <a:ext cx="725170" cy="725170"/>
            <a:chOff x="9598342" y="1818322"/>
            <a:chExt cx="725170" cy="725170"/>
          </a:xfrm>
        </p:grpSpPr>
        <p:sp>
          <p:nvSpPr>
            <p:cNvPr id="17" name="object 17"/>
            <p:cNvSpPr/>
            <p:nvPr/>
          </p:nvSpPr>
          <p:spPr>
            <a:xfrm>
              <a:off x="9612630" y="1832610"/>
              <a:ext cx="696595" cy="696595"/>
            </a:xfrm>
            <a:custGeom>
              <a:avLst/>
              <a:gdLst/>
              <a:ahLst/>
              <a:cxnLst/>
              <a:rect l="l" t="t" r="r" b="b"/>
              <a:pathLst>
                <a:path w="696595" h="696594">
                  <a:moveTo>
                    <a:pt x="348234" y="0"/>
                  </a:moveTo>
                  <a:lnTo>
                    <a:pt x="300990" y="3179"/>
                  </a:lnTo>
                  <a:lnTo>
                    <a:pt x="255675" y="12442"/>
                  </a:lnTo>
                  <a:lnTo>
                    <a:pt x="212705" y="27372"/>
                  </a:lnTo>
                  <a:lnTo>
                    <a:pt x="172494" y="47554"/>
                  </a:lnTo>
                  <a:lnTo>
                    <a:pt x="135458" y="72573"/>
                  </a:lnTo>
                  <a:lnTo>
                    <a:pt x="102012" y="102012"/>
                  </a:lnTo>
                  <a:lnTo>
                    <a:pt x="72573" y="135458"/>
                  </a:lnTo>
                  <a:lnTo>
                    <a:pt x="47554" y="172494"/>
                  </a:lnTo>
                  <a:lnTo>
                    <a:pt x="27372" y="212705"/>
                  </a:lnTo>
                  <a:lnTo>
                    <a:pt x="12442" y="255675"/>
                  </a:lnTo>
                  <a:lnTo>
                    <a:pt x="3179" y="300990"/>
                  </a:lnTo>
                  <a:lnTo>
                    <a:pt x="0" y="348234"/>
                  </a:lnTo>
                  <a:lnTo>
                    <a:pt x="3179" y="395477"/>
                  </a:lnTo>
                  <a:lnTo>
                    <a:pt x="12442" y="440792"/>
                  </a:lnTo>
                  <a:lnTo>
                    <a:pt x="27372" y="483762"/>
                  </a:lnTo>
                  <a:lnTo>
                    <a:pt x="47554" y="523973"/>
                  </a:lnTo>
                  <a:lnTo>
                    <a:pt x="72573" y="561009"/>
                  </a:lnTo>
                  <a:lnTo>
                    <a:pt x="102012" y="594455"/>
                  </a:lnTo>
                  <a:lnTo>
                    <a:pt x="135458" y="623894"/>
                  </a:lnTo>
                  <a:lnTo>
                    <a:pt x="172494" y="648913"/>
                  </a:lnTo>
                  <a:lnTo>
                    <a:pt x="212705" y="669095"/>
                  </a:lnTo>
                  <a:lnTo>
                    <a:pt x="255675" y="684025"/>
                  </a:lnTo>
                  <a:lnTo>
                    <a:pt x="300990" y="693288"/>
                  </a:lnTo>
                  <a:lnTo>
                    <a:pt x="348234" y="696467"/>
                  </a:lnTo>
                  <a:lnTo>
                    <a:pt x="395477" y="693288"/>
                  </a:lnTo>
                  <a:lnTo>
                    <a:pt x="440792" y="684025"/>
                  </a:lnTo>
                  <a:lnTo>
                    <a:pt x="483762" y="669095"/>
                  </a:lnTo>
                  <a:lnTo>
                    <a:pt x="523973" y="648913"/>
                  </a:lnTo>
                  <a:lnTo>
                    <a:pt x="561009" y="623894"/>
                  </a:lnTo>
                  <a:lnTo>
                    <a:pt x="594455" y="594455"/>
                  </a:lnTo>
                  <a:lnTo>
                    <a:pt x="623894" y="561009"/>
                  </a:lnTo>
                  <a:lnTo>
                    <a:pt x="648913" y="523973"/>
                  </a:lnTo>
                  <a:lnTo>
                    <a:pt x="669095" y="483762"/>
                  </a:lnTo>
                  <a:lnTo>
                    <a:pt x="684025" y="440792"/>
                  </a:lnTo>
                  <a:lnTo>
                    <a:pt x="693288" y="395477"/>
                  </a:lnTo>
                  <a:lnTo>
                    <a:pt x="696468" y="348234"/>
                  </a:lnTo>
                  <a:lnTo>
                    <a:pt x="693288" y="300990"/>
                  </a:lnTo>
                  <a:lnTo>
                    <a:pt x="684025" y="255675"/>
                  </a:lnTo>
                  <a:lnTo>
                    <a:pt x="669095" y="212705"/>
                  </a:lnTo>
                  <a:lnTo>
                    <a:pt x="648913" y="172494"/>
                  </a:lnTo>
                  <a:lnTo>
                    <a:pt x="623894" y="135458"/>
                  </a:lnTo>
                  <a:lnTo>
                    <a:pt x="594455" y="102012"/>
                  </a:lnTo>
                  <a:lnTo>
                    <a:pt x="561009" y="72573"/>
                  </a:lnTo>
                  <a:lnTo>
                    <a:pt x="523973" y="47554"/>
                  </a:lnTo>
                  <a:lnTo>
                    <a:pt x="483762" y="27372"/>
                  </a:lnTo>
                  <a:lnTo>
                    <a:pt x="440792" y="12442"/>
                  </a:lnTo>
                  <a:lnTo>
                    <a:pt x="395477" y="3179"/>
                  </a:lnTo>
                  <a:lnTo>
                    <a:pt x="3482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612630" y="1832610"/>
              <a:ext cx="696595" cy="696595"/>
            </a:xfrm>
            <a:custGeom>
              <a:avLst/>
              <a:gdLst/>
              <a:ahLst/>
              <a:cxnLst/>
              <a:rect l="l" t="t" r="r" b="b"/>
              <a:pathLst>
                <a:path w="696595" h="696594">
                  <a:moveTo>
                    <a:pt x="0" y="348234"/>
                  </a:moveTo>
                  <a:lnTo>
                    <a:pt x="3179" y="300990"/>
                  </a:lnTo>
                  <a:lnTo>
                    <a:pt x="12442" y="255675"/>
                  </a:lnTo>
                  <a:lnTo>
                    <a:pt x="27372" y="212705"/>
                  </a:lnTo>
                  <a:lnTo>
                    <a:pt x="47554" y="172494"/>
                  </a:lnTo>
                  <a:lnTo>
                    <a:pt x="72573" y="135458"/>
                  </a:lnTo>
                  <a:lnTo>
                    <a:pt x="102012" y="102012"/>
                  </a:lnTo>
                  <a:lnTo>
                    <a:pt x="135458" y="72573"/>
                  </a:lnTo>
                  <a:lnTo>
                    <a:pt x="172494" y="47554"/>
                  </a:lnTo>
                  <a:lnTo>
                    <a:pt x="212705" y="27372"/>
                  </a:lnTo>
                  <a:lnTo>
                    <a:pt x="255675" y="12442"/>
                  </a:lnTo>
                  <a:lnTo>
                    <a:pt x="300990" y="3179"/>
                  </a:lnTo>
                  <a:lnTo>
                    <a:pt x="348234" y="0"/>
                  </a:lnTo>
                  <a:lnTo>
                    <a:pt x="395477" y="3179"/>
                  </a:lnTo>
                  <a:lnTo>
                    <a:pt x="440792" y="12442"/>
                  </a:lnTo>
                  <a:lnTo>
                    <a:pt x="483762" y="27372"/>
                  </a:lnTo>
                  <a:lnTo>
                    <a:pt x="523973" y="47554"/>
                  </a:lnTo>
                  <a:lnTo>
                    <a:pt x="561009" y="72573"/>
                  </a:lnTo>
                  <a:lnTo>
                    <a:pt x="594455" y="102012"/>
                  </a:lnTo>
                  <a:lnTo>
                    <a:pt x="623894" y="135458"/>
                  </a:lnTo>
                  <a:lnTo>
                    <a:pt x="648913" y="172494"/>
                  </a:lnTo>
                  <a:lnTo>
                    <a:pt x="669095" y="212705"/>
                  </a:lnTo>
                  <a:lnTo>
                    <a:pt x="684025" y="255675"/>
                  </a:lnTo>
                  <a:lnTo>
                    <a:pt x="693288" y="300990"/>
                  </a:lnTo>
                  <a:lnTo>
                    <a:pt x="696468" y="348234"/>
                  </a:lnTo>
                  <a:lnTo>
                    <a:pt x="693288" y="395477"/>
                  </a:lnTo>
                  <a:lnTo>
                    <a:pt x="684025" y="440792"/>
                  </a:lnTo>
                  <a:lnTo>
                    <a:pt x="669095" y="483762"/>
                  </a:lnTo>
                  <a:lnTo>
                    <a:pt x="648913" y="523973"/>
                  </a:lnTo>
                  <a:lnTo>
                    <a:pt x="623894" y="561009"/>
                  </a:lnTo>
                  <a:lnTo>
                    <a:pt x="594455" y="594455"/>
                  </a:lnTo>
                  <a:lnTo>
                    <a:pt x="561009" y="623894"/>
                  </a:lnTo>
                  <a:lnTo>
                    <a:pt x="523973" y="648913"/>
                  </a:lnTo>
                  <a:lnTo>
                    <a:pt x="483762" y="669095"/>
                  </a:lnTo>
                  <a:lnTo>
                    <a:pt x="440792" y="684025"/>
                  </a:lnTo>
                  <a:lnTo>
                    <a:pt x="395477" y="693288"/>
                  </a:lnTo>
                  <a:lnTo>
                    <a:pt x="348234" y="696467"/>
                  </a:lnTo>
                  <a:lnTo>
                    <a:pt x="300990" y="693288"/>
                  </a:lnTo>
                  <a:lnTo>
                    <a:pt x="255675" y="684025"/>
                  </a:lnTo>
                  <a:lnTo>
                    <a:pt x="212705" y="669095"/>
                  </a:lnTo>
                  <a:lnTo>
                    <a:pt x="172494" y="648913"/>
                  </a:lnTo>
                  <a:lnTo>
                    <a:pt x="135458" y="623894"/>
                  </a:lnTo>
                  <a:lnTo>
                    <a:pt x="102012" y="594455"/>
                  </a:lnTo>
                  <a:lnTo>
                    <a:pt x="72573" y="561009"/>
                  </a:lnTo>
                  <a:lnTo>
                    <a:pt x="47554" y="523973"/>
                  </a:lnTo>
                  <a:lnTo>
                    <a:pt x="27372" y="483762"/>
                  </a:lnTo>
                  <a:lnTo>
                    <a:pt x="12442" y="440792"/>
                  </a:lnTo>
                  <a:lnTo>
                    <a:pt x="3179" y="395477"/>
                  </a:lnTo>
                  <a:lnTo>
                    <a:pt x="0" y="348234"/>
                  </a:lnTo>
                  <a:close/>
                </a:path>
              </a:pathLst>
            </a:custGeom>
            <a:ln w="28575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9858247" y="1932177"/>
            <a:ext cx="205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0" dirty="0">
                <a:latin typeface="Calibri"/>
                <a:cs typeface="Calibri"/>
              </a:rPr>
              <a:t>3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0018" y="3935508"/>
            <a:ext cx="2985457" cy="25573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5610" marR="142875" indent="-285750" algn="ctr">
              <a:lnSpc>
                <a:spcPct val="114999"/>
              </a:lnSpc>
              <a:spcBef>
                <a:spcPts val="100"/>
              </a:spcBef>
              <a:buFontTx/>
              <a:buChar char="-"/>
            </a:pPr>
            <a:r>
              <a:rPr lang="ru-RU" sz="1600" dirty="0">
                <a:latin typeface="Calibri Light"/>
                <a:cs typeface="Calibri Light"/>
              </a:rPr>
              <a:t>По информации из базы данных разработать алгоритм, чтобы ответить на вопрос: «откуда сюда пришёл стул?»</a:t>
            </a:r>
          </a:p>
          <a:p>
            <a:pPr marL="435610" marR="142875" indent="-285750" algn="ctr">
              <a:lnSpc>
                <a:spcPct val="114999"/>
              </a:lnSpc>
              <a:spcBef>
                <a:spcPts val="100"/>
              </a:spcBef>
              <a:buFontTx/>
              <a:buChar char="-"/>
            </a:pPr>
            <a:r>
              <a:rPr lang="ru-RU" sz="1600" dirty="0">
                <a:latin typeface="Calibri Light"/>
                <a:cs typeface="Calibri Light"/>
              </a:rPr>
              <a:t>Если стул вышел из аудитории, сделать -1 из общего количества стульев в аудитории</a:t>
            </a:r>
            <a:endParaRPr sz="1600" dirty="0">
              <a:latin typeface="Calibri Light"/>
              <a:cs typeface="Calibri Light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E6115D4-2E2D-4D38-B1D8-E027860D8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416" y="4120684"/>
            <a:ext cx="3415676" cy="2372191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84489E6-FDBE-4903-AE31-A2E32AEE3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216" y="5755248"/>
            <a:ext cx="804061" cy="804061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A9D3A2FC-66FF-43C6-BC90-A98ACCB8E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715" y="5577259"/>
            <a:ext cx="804062" cy="804062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E13770CC-5DC4-464D-8EC2-9BCB09ACE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551" y="5805941"/>
            <a:ext cx="744766" cy="744766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81947C5B-D24B-46CB-A00A-AD276D94D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4147" y="4845330"/>
            <a:ext cx="1634225" cy="1634225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27C4493A-469E-482F-8FC3-3964240EE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1028" y="3935508"/>
            <a:ext cx="765918" cy="76591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solidFill>
                  <a:srgbClr val="000000"/>
                </a:solidFill>
              </a:rPr>
              <a:t>Спасибо!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728461" y="3681171"/>
            <a:ext cx="7156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5" dirty="0">
                <a:latin typeface="Calibri Light"/>
                <a:cs typeface="Calibri Light"/>
              </a:rPr>
              <a:t>&lt;/&gt;</a:t>
            </a:r>
            <a:endParaRPr sz="4000">
              <a:latin typeface="Calibri Light"/>
              <a:cs typeface="Calibr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2047" y="88392"/>
            <a:ext cx="818388" cy="117195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92707" y="1498472"/>
            <a:ext cx="7019925" cy="614912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741680">
              <a:lnSpc>
                <a:spcPts val="1300"/>
              </a:lnSpc>
              <a:spcBef>
                <a:spcPts val="260"/>
              </a:spcBef>
            </a:pPr>
            <a:r>
              <a:rPr lang="ru-RU" sz="1200" dirty="0">
                <a:latin typeface="Courier New"/>
                <a:cs typeface="Courier New"/>
              </a:rPr>
              <a:t>Авторы:</a:t>
            </a:r>
          </a:p>
          <a:p>
            <a:pPr marL="12700" marR="741680">
              <a:lnSpc>
                <a:spcPts val="1300"/>
              </a:lnSpc>
              <a:spcBef>
                <a:spcPts val="260"/>
              </a:spcBef>
            </a:pPr>
            <a:r>
              <a:rPr lang="ru-RU" sz="1200" dirty="0">
                <a:latin typeface="Courier New"/>
                <a:cs typeface="Courier New"/>
              </a:rPr>
              <a:t>Архаров Никита Михайлович</a:t>
            </a:r>
          </a:p>
          <a:p>
            <a:pPr marL="12700" marR="741680">
              <a:lnSpc>
                <a:spcPts val="1300"/>
              </a:lnSpc>
              <a:spcBef>
                <a:spcPts val="260"/>
              </a:spcBef>
            </a:pPr>
            <a:r>
              <a:rPr lang="ru-RU" sz="1200" dirty="0">
                <a:latin typeface="Courier New"/>
                <a:cs typeface="Courier New"/>
              </a:rPr>
              <a:t>Голышев Алексей Витальевич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2047" y="88392"/>
            <a:ext cx="818388" cy="117195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9224009" y="6264402"/>
            <a:ext cx="2969260" cy="0"/>
          </a:xfrm>
          <a:custGeom>
            <a:avLst/>
            <a:gdLst/>
            <a:ahLst/>
            <a:cxnLst/>
            <a:rect l="l" t="t" r="r" b="b"/>
            <a:pathLst>
              <a:path w="2969259">
                <a:moveTo>
                  <a:pt x="0" y="0"/>
                </a:moveTo>
                <a:lnTo>
                  <a:pt x="2969006" y="0"/>
                </a:lnTo>
              </a:path>
            </a:pathLst>
          </a:custGeom>
          <a:ln w="19050">
            <a:solidFill>
              <a:srgbClr val="3957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1" y="645413"/>
            <a:ext cx="959485" cy="0"/>
          </a:xfrm>
          <a:custGeom>
            <a:avLst/>
            <a:gdLst/>
            <a:ahLst/>
            <a:cxnLst/>
            <a:rect l="l" t="t" r="r" b="b"/>
            <a:pathLst>
              <a:path w="959485">
                <a:moveTo>
                  <a:pt x="0" y="0"/>
                </a:moveTo>
                <a:lnTo>
                  <a:pt x="958976" y="0"/>
                </a:lnTo>
              </a:path>
            </a:pathLst>
          </a:custGeom>
          <a:ln w="19050">
            <a:solidFill>
              <a:srgbClr val="3957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23247" y="1493519"/>
            <a:ext cx="1027176" cy="102717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20200" y="2699004"/>
            <a:ext cx="1030224" cy="102717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EA9EAD4-8C5D-45DC-AD1D-FEE0A8A79E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411"/>
          <a:stretch/>
        </p:blipFill>
        <p:spPr>
          <a:xfrm>
            <a:off x="9280000" y="2790705"/>
            <a:ext cx="910623" cy="843773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927E63AE-A0CF-4CD6-8B7A-991690F266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" t="29291" r="10593" b="17147"/>
          <a:stretch/>
        </p:blipFill>
        <p:spPr bwMode="auto">
          <a:xfrm>
            <a:off x="9220200" y="1608043"/>
            <a:ext cx="1039349" cy="85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4058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Актуальность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2047" y="88392"/>
            <a:ext cx="818388" cy="117195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6939" y="1818284"/>
            <a:ext cx="4592955" cy="29696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800" dirty="0">
                <a:latin typeface="Calibri Light"/>
                <a:cs typeface="Calibri Light"/>
              </a:rPr>
              <a:t>В</a:t>
            </a:r>
            <a:r>
              <a:rPr sz="2800" spc="-80" dirty="0">
                <a:latin typeface="Calibri Light"/>
                <a:cs typeface="Calibri Light"/>
              </a:rPr>
              <a:t> </a:t>
            </a:r>
            <a:r>
              <a:rPr sz="2800" dirty="0" err="1">
                <a:latin typeface="Calibri Light"/>
                <a:cs typeface="Calibri Light"/>
              </a:rPr>
              <a:t>подобных</a:t>
            </a:r>
            <a:r>
              <a:rPr sz="2800" spc="-60" dirty="0">
                <a:latin typeface="Calibri Light"/>
                <a:cs typeface="Calibri Light"/>
              </a:rPr>
              <a:t> </a:t>
            </a:r>
            <a:r>
              <a:rPr sz="2800" spc="-10" dirty="0" err="1">
                <a:latin typeface="Calibri Light"/>
                <a:cs typeface="Calibri Light"/>
              </a:rPr>
              <a:t>условиях</a:t>
            </a:r>
            <a:endParaRPr lang="ru-RU" sz="2800" spc="-10" dirty="0">
              <a:latin typeface="Calibri Light"/>
              <a:cs typeface="Calibri Light"/>
            </a:endParaRPr>
          </a:p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ru-RU" sz="2800" spc="-10" dirty="0">
                <a:latin typeface="Calibri Light"/>
                <a:cs typeface="Calibri Light"/>
              </a:rPr>
              <a:t>использование алгоритмов глубокого обучения </a:t>
            </a:r>
            <a:r>
              <a:rPr sz="2800" dirty="0" err="1">
                <a:latin typeface="Calibri Light"/>
                <a:cs typeface="Calibri Light"/>
              </a:rPr>
              <a:t>является</a:t>
            </a:r>
            <a:r>
              <a:rPr sz="2800" spc="-85" dirty="0">
                <a:latin typeface="Calibri Light"/>
                <a:cs typeface="Calibri Light"/>
              </a:rPr>
              <a:t> </a:t>
            </a:r>
            <a:r>
              <a:rPr sz="2800" spc="-10" dirty="0">
                <a:latin typeface="Calibri Light"/>
                <a:cs typeface="Calibri Light"/>
              </a:rPr>
              <a:t>незаменимым инструментом</a:t>
            </a:r>
            <a:r>
              <a:rPr sz="2800" spc="-85" dirty="0">
                <a:latin typeface="Calibri Light"/>
                <a:cs typeface="Calibri Light"/>
              </a:rPr>
              <a:t> </a:t>
            </a:r>
            <a:r>
              <a:rPr sz="2800" spc="-25" dirty="0">
                <a:latin typeface="Calibri Light"/>
                <a:cs typeface="Calibri Light"/>
              </a:rPr>
              <a:t>для </a:t>
            </a:r>
            <a:r>
              <a:rPr sz="2800" spc="-10" dirty="0">
                <a:latin typeface="Calibri Light"/>
                <a:cs typeface="Calibri Light"/>
              </a:rPr>
              <a:t>экономической</a:t>
            </a:r>
            <a:r>
              <a:rPr sz="2800" spc="-70" dirty="0">
                <a:latin typeface="Calibri Light"/>
                <a:cs typeface="Calibri Light"/>
              </a:rPr>
              <a:t> </a:t>
            </a:r>
            <a:r>
              <a:rPr sz="2800" spc="-10" dirty="0">
                <a:latin typeface="Calibri Light"/>
                <a:cs typeface="Calibri Light"/>
              </a:rPr>
              <a:t>деятельности человека</a:t>
            </a:r>
            <a:endParaRPr sz="2800" dirty="0">
              <a:latin typeface="Calibri Light"/>
              <a:cs typeface="Calibri Light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DF35E0D-5541-4295-A9FE-03EC49D8B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5099">
            <a:off x="7890987" y="2095851"/>
            <a:ext cx="1264260" cy="126426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3314345-B875-409B-8AB3-DBA0338B6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1392" y="2294762"/>
            <a:ext cx="1264260" cy="126426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F4C0E61-4897-4946-89A3-3FE5FD82B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12523">
            <a:off x="8935645" y="1908753"/>
            <a:ext cx="1264260" cy="126426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76FD43D-0DE9-4DD3-B5D0-0A8E59683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20559">
            <a:off x="9781252" y="1569781"/>
            <a:ext cx="913056" cy="91305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4D575DF-FD8E-409D-A5C1-6CCF0FA9F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196950">
            <a:off x="8125148" y="1181260"/>
            <a:ext cx="1169835" cy="116983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6D0716F-0AFA-4DB3-9E02-5929CFBE81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8178" y="598784"/>
            <a:ext cx="1765408" cy="176540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5DD41FA-2419-4B2A-B522-483124028B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316684">
            <a:off x="6640305" y="954464"/>
            <a:ext cx="477343" cy="477343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34D6292-FC19-423F-9150-59EAAB1850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3154" y="4251835"/>
            <a:ext cx="1381300" cy="13813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A1367D8-D320-425B-9987-7CB0774316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354156">
            <a:off x="7478743" y="3892723"/>
            <a:ext cx="1476967" cy="147696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05545"/>
            <a:ext cx="10515600" cy="1044722"/>
          </a:xfrm>
          <a:prstGeom prst="rect">
            <a:avLst/>
          </a:prstGeom>
        </p:spPr>
        <p:txBody>
          <a:bodyPr vert="horz" wrap="square" lIns="0" tIns="364058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Целевая аудитория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2047" y="88392"/>
            <a:ext cx="818388" cy="1171955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838200" y="1882269"/>
            <a:ext cx="7007942" cy="439799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u-RU" sz="2800" dirty="0">
                <a:latin typeface="Calibri Light"/>
                <a:cs typeface="Calibri Light"/>
              </a:rPr>
              <a:t>Потенциальные потребители: </a:t>
            </a:r>
          </a:p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latin typeface="Calibri Light"/>
                <a:cs typeface="Calibri Light"/>
              </a:rPr>
              <a:t>Учебные заведения (вузы, колледжи, школы), </a:t>
            </a:r>
          </a:p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latin typeface="Calibri Light"/>
                <a:cs typeface="Calibri Light"/>
              </a:rPr>
              <a:t>гостиницы, </a:t>
            </a:r>
          </a:p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latin typeface="Calibri Light"/>
                <a:cs typeface="Calibri Light"/>
              </a:rPr>
              <a:t>конференц-центры, </a:t>
            </a:r>
          </a:p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latin typeface="Calibri Light"/>
                <a:cs typeface="Calibri Light"/>
              </a:rPr>
              <a:t>библиотеки,</a:t>
            </a:r>
          </a:p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latin typeface="Calibri Light"/>
                <a:cs typeface="Calibri Light"/>
              </a:rPr>
              <a:t>музеи </a:t>
            </a:r>
          </a:p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latin typeface="Calibri Light"/>
                <a:cs typeface="Calibri Light"/>
              </a:rPr>
              <a:t>другие организации, которым необходимо эффективно управлять инвентарём мебели.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39384DD-0492-4F56-BF7C-CD81068D9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98739">
            <a:off x="9314097" y="3137014"/>
            <a:ext cx="1410585" cy="141058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8C51756-656A-4CF7-B11C-D0A4EEDD3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661244">
            <a:off x="9370142" y="957477"/>
            <a:ext cx="1159501" cy="115950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9D9AA6C-8595-4B9B-A142-481233CF8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27840">
            <a:off x="7626644" y="1596083"/>
            <a:ext cx="1010520" cy="101052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D1CB2D9-0283-42B7-B63D-67260824F5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9291" y="166249"/>
            <a:ext cx="1429247" cy="142924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31CF3E0-7D4F-42DF-B053-FE593D4567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316684">
            <a:off x="5948730" y="425321"/>
            <a:ext cx="386449" cy="3864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8" y="684352"/>
            <a:ext cx="288814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600" spc="-10" dirty="0">
                <a:solidFill>
                  <a:srgbClr val="39579E"/>
                </a:solidFill>
                <a:latin typeface="Calibri Light"/>
                <a:cs typeface="Calibri Light"/>
              </a:rPr>
              <a:t>Конкуренция</a:t>
            </a:r>
            <a:endParaRPr sz="3600" dirty="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2047" y="88392"/>
            <a:ext cx="818388" cy="117195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6938" y="1283148"/>
            <a:ext cx="9819888" cy="9747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ru-RU" sz="2800" dirty="0">
                <a:latin typeface="Calibri Light"/>
                <a:cs typeface="Calibri Light"/>
              </a:rPr>
              <a:t>Главный конкурент – </a:t>
            </a:r>
            <a:r>
              <a:rPr lang="en-US" sz="2800" dirty="0" err="1">
                <a:latin typeface="Calibri Light"/>
                <a:cs typeface="Calibri Light"/>
              </a:rPr>
              <a:t>Tp</a:t>
            </a:r>
            <a:r>
              <a:rPr lang="en-US" sz="2800" dirty="0">
                <a:latin typeface="Calibri Light"/>
                <a:cs typeface="Calibri Light"/>
              </a:rPr>
              <a:t>-link.</a:t>
            </a:r>
            <a:r>
              <a:rPr lang="ru-RU" sz="2800" dirty="0">
                <a:latin typeface="Calibri Light"/>
                <a:cs typeface="Calibri Light"/>
              </a:rPr>
              <a:t> Компания предоставляет продукты связанные больше с безопасностью, а не с мониторингом.</a:t>
            </a:r>
            <a:endParaRPr sz="2800" dirty="0">
              <a:latin typeface="Calibri Light"/>
              <a:cs typeface="Calibri Light"/>
            </a:endParaRP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AABD9825-90C3-41F6-8F3A-FB0F5518697F}"/>
              </a:ext>
            </a:extLst>
          </p:cNvPr>
          <p:cNvSpPr txBox="1"/>
          <p:nvPr/>
        </p:nvSpPr>
        <p:spPr>
          <a:xfrm>
            <a:off x="1508775" y="5095618"/>
            <a:ext cx="2154847" cy="479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en-US" sz="2800" dirty="0" err="1">
                <a:latin typeface="Calibri Light"/>
                <a:cs typeface="Calibri Light"/>
              </a:rPr>
              <a:t>Tp</a:t>
            </a:r>
            <a:r>
              <a:rPr lang="en-US" sz="2800" dirty="0">
                <a:latin typeface="Calibri Light"/>
                <a:cs typeface="Calibri Light"/>
              </a:rPr>
              <a:t>-link VIGI AI</a:t>
            </a:r>
            <a:endParaRPr sz="2800" dirty="0">
              <a:latin typeface="Calibri Light"/>
              <a:cs typeface="Calibri Light"/>
            </a:endParaRPr>
          </a:p>
        </p:txBody>
      </p:sp>
      <p:pic>
        <p:nvPicPr>
          <p:cNvPr id="1026" name="Picture 2" descr="VIGI C540V ">
            <a:extLst>
              <a:ext uri="{FF2B5EF4-FFF2-40B4-BE49-F238E27FC236}">
                <a16:creationId xmlns:a16="http://schemas.microsoft.com/office/drawing/2014/main" id="{B7D57A8E-BC93-441F-B36C-963FB7E0B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774" y="3180388"/>
            <a:ext cx="2154847" cy="215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0571CBF-DEC4-4B76-9333-57EC3A2B1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35" y="2623791"/>
            <a:ext cx="5935512" cy="395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/>
          <p:nvPr/>
        </p:nvSpPr>
        <p:spPr>
          <a:xfrm>
            <a:off x="-6779" y="6365339"/>
            <a:ext cx="542400" cy="50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46267" tIns="46267" rIns="46267" bIns="46267" anchor="ctr" anchorCtr="0">
            <a:noAutofit/>
          </a:bodyPr>
          <a:lstStyle/>
          <a:p>
            <a:pPr algn="ctr">
              <a:buClr>
                <a:srgbClr val="FFFFFF"/>
              </a:buClr>
              <a:buSzPts val="1300"/>
            </a:pPr>
            <a:endParaRPr sz="1733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" name="Google Shape;57;p12"/>
          <p:cNvSpPr txBox="1"/>
          <p:nvPr/>
        </p:nvSpPr>
        <p:spPr>
          <a:xfrm>
            <a:off x="-6775" y="6519100"/>
            <a:ext cx="5424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00" tIns="123400" rIns="123400" bIns="123400" anchor="ctr" anchorCtr="0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fld id="{00000000-1234-1234-1234-123412341234}" type="slidenum">
              <a:rPr lang="pt-BR" sz="13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algn="ctr">
                <a:buClr>
                  <a:srgbClr val="000000"/>
                </a:buClr>
                <a:buSzPts val="1000"/>
              </a:pPr>
              <a:t>6</a:t>
            </a:fld>
            <a:endParaRPr sz="133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2"/>
          <p:cNvSpPr/>
          <p:nvPr/>
        </p:nvSpPr>
        <p:spPr>
          <a:xfrm>
            <a:off x="11717647" y="0"/>
            <a:ext cx="473200" cy="2784800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txBody>
          <a:bodyPr spcFirstLastPara="1" wrap="square" lIns="46267" tIns="46267" rIns="46267" bIns="46267" anchor="ctr" anchorCtr="0">
            <a:noAutofit/>
          </a:bodyPr>
          <a:lstStyle/>
          <a:p>
            <a:pPr algn="ctr">
              <a:buClr>
                <a:srgbClr val="FCAF17"/>
              </a:buClr>
              <a:buSzPts val="1300"/>
            </a:pPr>
            <a:endParaRPr sz="1733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" name="Google Shape;59;p12"/>
          <p:cNvSpPr/>
          <p:nvPr/>
        </p:nvSpPr>
        <p:spPr>
          <a:xfrm>
            <a:off x="11717572" y="5777851"/>
            <a:ext cx="473200" cy="1096000"/>
          </a:xfrm>
          <a:prstGeom prst="rect">
            <a:avLst/>
          </a:prstGeom>
          <a:solidFill>
            <a:srgbClr val="FF2F2D"/>
          </a:solidFill>
          <a:ln>
            <a:noFill/>
          </a:ln>
        </p:spPr>
        <p:txBody>
          <a:bodyPr spcFirstLastPara="1" wrap="square" lIns="46267" tIns="46267" rIns="46267" bIns="46267" anchor="ctr" anchorCtr="0">
            <a:noAutofit/>
          </a:bodyPr>
          <a:lstStyle/>
          <a:p>
            <a:pPr>
              <a:buClr>
                <a:srgbClr val="FD493D"/>
              </a:buClr>
              <a:buSzPts val="1300"/>
            </a:pPr>
            <a:endParaRPr sz="1733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" name="Google Shape;60;p12"/>
          <p:cNvSpPr/>
          <p:nvPr/>
        </p:nvSpPr>
        <p:spPr>
          <a:xfrm>
            <a:off x="11717572" y="2784772"/>
            <a:ext cx="473200" cy="1546000"/>
          </a:xfrm>
          <a:prstGeom prst="rect">
            <a:avLst/>
          </a:prstGeom>
          <a:solidFill>
            <a:srgbClr val="8F00FF"/>
          </a:solidFill>
          <a:ln>
            <a:noFill/>
          </a:ln>
        </p:spPr>
        <p:txBody>
          <a:bodyPr spcFirstLastPara="1" wrap="square" lIns="46267" tIns="46267" rIns="46267" bIns="46267" anchor="ctr" anchorCtr="0">
            <a:noAutofit/>
          </a:bodyPr>
          <a:lstStyle/>
          <a:p>
            <a:pPr>
              <a:buClr>
                <a:srgbClr val="FD493D"/>
              </a:buClr>
              <a:buSzPts val="1300"/>
            </a:pPr>
            <a:endParaRPr sz="1733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" name="Google Shape;61;p12"/>
          <p:cNvSpPr/>
          <p:nvPr/>
        </p:nvSpPr>
        <p:spPr>
          <a:xfrm>
            <a:off x="11717572" y="4330823"/>
            <a:ext cx="473200" cy="1446800"/>
          </a:xfrm>
          <a:prstGeom prst="rect">
            <a:avLst/>
          </a:prstGeom>
          <a:solidFill>
            <a:srgbClr val="ADDAE3"/>
          </a:solidFill>
          <a:ln>
            <a:noFill/>
          </a:ln>
        </p:spPr>
        <p:txBody>
          <a:bodyPr spcFirstLastPara="1" wrap="square" lIns="46267" tIns="46267" rIns="46267" bIns="46267" anchor="ctr" anchorCtr="0">
            <a:noAutofit/>
          </a:bodyPr>
          <a:lstStyle/>
          <a:p>
            <a:pPr>
              <a:buClr>
                <a:srgbClr val="FD493D"/>
              </a:buClr>
              <a:buSzPts val="1300"/>
            </a:pPr>
            <a:endParaRPr sz="1733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" name="Google Shape;62;p12"/>
          <p:cNvSpPr/>
          <p:nvPr/>
        </p:nvSpPr>
        <p:spPr>
          <a:xfrm>
            <a:off x="3011101" y="3090831"/>
            <a:ext cx="2038000" cy="18828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2"/>
          <p:cNvSpPr/>
          <p:nvPr/>
        </p:nvSpPr>
        <p:spPr>
          <a:xfrm>
            <a:off x="973149" y="4973533"/>
            <a:ext cx="5167600" cy="13196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2"/>
          <p:cNvSpPr/>
          <p:nvPr/>
        </p:nvSpPr>
        <p:spPr>
          <a:xfrm>
            <a:off x="6140839" y="4973533"/>
            <a:ext cx="5078000" cy="13196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2"/>
          <p:cNvSpPr/>
          <p:nvPr/>
        </p:nvSpPr>
        <p:spPr>
          <a:xfrm>
            <a:off x="7140349" y="3090831"/>
            <a:ext cx="2038000" cy="18828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2"/>
          <p:cNvSpPr/>
          <p:nvPr/>
        </p:nvSpPr>
        <p:spPr>
          <a:xfrm>
            <a:off x="9178288" y="1208267"/>
            <a:ext cx="2038000" cy="37652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2"/>
          <p:cNvSpPr/>
          <p:nvPr/>
        </p:nvSpPr>
        <p:spPr>
          <a:xfrm>
            <a:off x="7140349" y="1208267"/>
            <a:ext cx="2038000" cy="18828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2"/>
          <p:cNvSpPr/>
          <p:nvPr/>
        </p:nvSpPr>
        <p:spPr>
          <a:xfrm>
            <a:off x="5049052" y="1208267"/>
            <a:ext cx="2091600" cy="37652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2"/>
          <p:cNvSpPr/>
          <p:nvPr/>
        </p:nvSpPr>
        <p:spPr>
          <a:xfrm>
            <a:off x="3011101" y="1208267"/>
            <a:ext cx="2038000" cy="18828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2"/>
          <p:cNvSpPr/>
          <p:nvPr/>
        </p:nvSpPr>
        <p:spPr>
          <a:xfrm>
            <a:off x="973149" y="1208267"/>
            <a:ext cx="2038000" cy="37652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2"/>
          <p:cNvSpPr txBox="1"/>
          <p:nvPr/>
        </p:nvSpPr>
        <p:spPr>
          <a:xfrm>
            <a:off x="2385437" y="827795"/>
            <a:ext cx="34740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>
              <a:buClr>
                <a:srgbClr val="000000"/>
              </a:buClr>
              <a:buSzPts val="1600"/>
            </a:pPr>
            <a:r>
              <a:rPr lang="pt-BR" sz="2133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Business Model Canvas</a:t>
            </a:r>
            <a:endParaRPr sz="2133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2" name="Google Shape;72;p12"/>
          <p:cNvSpPr/>
          <p:nvPr/>
        </p:nvSpPr>
        <p:spPr>
          <a:xfrm>
            <a:off x="1287968" y="1873657"/>
            <a:ext cx="1264400" cy="75960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 algn="ctr">
              <a:buClr>
                <a:srgbClr val="000000"/>
              </a:buClr>
              <a:buSzPts val="600"/>
            </a:pPr>
            <a:r>
              <a:rPr lang="pt-BR" sz="800" dirty="0">
                <a:latin typeface="Raleway ExtraBold"/>
                <a:ea typeface="Raleway ExtraBold"/>
                <a:cs typeface="Raleway ExtraBold"/>
                <a:sym typeface="Raleway ExtraBold"/>
              </a:rPr>
              <a:t>Поставщики оборудования для видеонаблюдения</a:t>
            </a:r>
            <a:endParaRPr sz="800" dirty="0">
              <a:solidFill>
                <a:srgbClr val="0000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73" name="Google Shape;73;p12"/>
          <p:cNvSpPr/>
          <p:nvPr/>
        </p:nvSpPr>
        <p:spPr>
          <a:xfrm>
            <a:off x="3200748" y="1603525"/>
            <a:ext cx="1264400" cy="75960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 algn="ctr">
              <a:buClr>
                <a:srgbClr val="000000"/>
              </a:buClr>
              <a:buSzPts val="600"/>
            </a:pPr>
            <a:r>
              <a:rPr lang="pt-BR" sz="800">
                <a:latin typeface="Raleway ExtraBold"/>
                <a:ea typeface="Raleway ExtraBold"/>
                <a:cs typeface="Raleway ExtraBold"/>
                <a:sym typeface="Raleway ExtraBold"/>
              </a:rPr>
              <a:t>Разработка ПО и обучение моделей </a:t>
            </a:r>
            <a:endParaRPr sz="800">
              <a:solidFill>
                <a:srgbClr val="0000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74" name="Google Shape;74;p12"/>
          <p:cNvSpPr/>
          <p:nvPr/>
        </p:nvSpPr>
        <p:spPr>
          <a:xfrm>
            <a:off x="3664604" y="2148449"/>
            <a:ext cx="1264400" cy="75960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 algn="ctr">
              <a:buClr>
                <a:srgbClr val="000000"/>
              </a:buClr>
              <a:buSzPts val="600"/>
            </a:pPr>
            <a:r>
              <a:rPr lang="pt-BR" sz="800">
                <a:latin typeface="Raleway ExtraBold"/>
                <a:ea typeface="Raleway ExtraBold"/>
                <a:cs typeface="Raleway ExtraBold"/>
                <a:sym typeface="Raleway ExtraBold"/>
              </a:rPr>
              <a:t>Техническая поддержка и обслуживание ПО</a:t>
            </a:r>
            <a:endParaRPr sz="800">
              <a:solidFill>
                <a:srgbClr val="0000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75" name="Google Shape;75;p12"/>
          <p:cNvSpPr/>
          <p:nvPr/>
        </p:nvSpPr>
        <p:spPr>
          <a:xfrm>
            <a:off x="5170552" y="1782265"/>
            <a:ext cx="1264400" cy="75960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 algn="ctr">
              <a:buClr>
                <a:srgbClr val="000000"/>
              </a:buClr>
              <a:buSzPts val="600"/>
            </a:pPr>
            <a:r>
              <a:rPr lang="pt-BR" sz="800">
                <a:latin typeface="Raleway ExtraBold"/>
                <a:ea typeface="Raleway ExtraBold"/>
                <a:cs typeface="Raleway ExtraBold"/>
                <a:sym typeface="Raleway ExtraBold"/>
              </a:rPr>
              <a:t>Программный модуль обнаружения девиантного поведения</a:t>
            </a:r>
            <a:endParaRPr sz="800">
              <a:solidFill>
                <a:srgbClr val="0000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76" name="Google Shape;76;p12"/>
          <p:cNvSpPr/>
          <p:nvPr/>
        </p:nvSpPr>
        <p:spPr>
          <a:xfrm>
            <a:off x="7271268" y="1588833"/>
            <a:ext cx="1264400" cy="75960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 algn="ctr">
              <a:buClr>
                <a:srgbClr val="000000"/>
              </a:buClr>
              <a:buSzPts val="600"/>
            </a:pPr>
            <a:r>
              <a:rPr lang="pt-BR" sz="800">
                <a:latin typeface="Raleway ExtraBold"/>
                <a:ea typeface="Raleway ExtraBold"/>
                <a:cs typeface="Raleway ExtraBold"/>
                <a:sym typeface="Raleway ExtraBold"/>
              </a:rPr>
              <a:t>Обучение персонала клиента по использованию ПО</a:t>
            </a:r>
            <a:endParaRPr sz="800">
              <a:solidFill>
                <a:srgbClr val="0000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77" name="Google Shape;77;p12"/>
          <p:cNvSpPr/>
          <p:nvPr/>
        </p:nvSpPr>
        <p:spPr>
          <a:xfrm>
            <a:off x="9543645" y="2292700"/>
            <a:ext cx="1264400" cy="75960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 algn="ctr">
              <a:buClr>
                <a:srgbClr val="000000"/>
              </a:buClr>
              <a:buSzPts val="600"/>
            </a:pPr>
            <a:r>
              <a:rPr lang="pt-BR" sz="800">
                <a:latin typeface="Raleway ExtraBold"/>
                <a:ea typeface="Raleway ExtraBold"/>
                <a:cs typeface="Raleway ExtraBold"/>
                <a:sym typeface="Raleway ExtraBold"/>
              </a:rPr>
              <a:t>Общедоступные учреждения, использующие системы видеонаблюдения</a:t>
            </a:r>
            <a:endParaRPr sz="800">
              <a:solidFill>
                <a:srgbClr val="0000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78" name="Google Shape;78;p12"/>
          <p:cNvSpPr/>
          <p:nvPr/>
        </p:nvSpPr>
        <p:spPr>
          <a:xfrm>
            <a:off x="9642676" y="3331304"/>
            <a:ext cx="1264400" cy="7596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 algn="ctr">
              <a:buClr>
                <a:srgbClr val="000000"/>
              </a:buClr>
              <a:buSzPts val="600"/>
            </a:pPr>
            <a:r>
              <a:rPr lang="pt-BR" sz="800" dirty="0">
                <a:latin typeface="Raleway ExtraBold"/>
                <a:ea typeface="Raleway ExtraBold"/>
                <a:cs typeface="Raleway ExtraBold"/>
                <a:sym typeface="Raleway ExtraBold"/>
              </a:rPr>
              <a:t>Охранные предприятия</a:t>
            </a:r>
            <a:endParaRPr sz="800" dirty="0">
              <a:solidFill>
                <a:srgbClr val="0000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79" name="Google Shape;79;p12"/>
          <p:cNvSpPr/>
          <p:nvPr/>
        </p:nvSpPr>
        <p:spPr>
          <a:xfrm>
            <a:off x="7271268" y="3466416"/>
            <a:ext cx="1264400" cy="75960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 algn="ctr">
              <a:buClr>
                <a:srgbClr val="000000"/>
              </a:buClr>
              <a:buSzPts val="600"/>
            </a:pPr>
            <a:r>
              <a:rPr lang="pt-BR" sz="800" dirty="0">
                <a:latin typeface="Raleway ExtraBold"/>
                <a:ea typeface="Raleway ExtraBold"/>
                <a:cs typeface="Raleway ExtraBold"/>
                <a:sym typeface="Raleway ExtraBold"/>
              </a:rPr>
              <a:t>Продажи через онлайн-платформу</a:t>
            </a:r>
            <a:endParaRPr sz="800" dirty="0">
              <a:solidFill>
                <a:srgbClr val="0000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80" name="Google Shape;80;p12"/>
          <p:cNvSpPr/>
          <p:nvPr/>
        </p:nvSpPr>
        <p:spPr>
          <a:xfrm>
            <a:off x="7735124" y="4011341"/>
            <a:ext cx="1264400" cy="75960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 algn="ctr">
              <a:buClr>
                <a:srgbClr val="000000"/>
              </a:buClr>
              <a:buSzPts val="600"/>
            </a:pPr>
            <a:r>
              <a:rPr lang="pt-BR" sz="800">
                <a:latin typeface="Raleway ExtraBold"/>
                <a:ea typeface="Raleway ExtraBold"/>
                <a:cs typeface="Raleway ExtraBold"/>
                <a:sym typeface="Raleway ExtraBold"/>
              </a:rPr>
              <a:t>Прямые продажи и презентации продукта клиентам</a:t>
            </a:r>
            <a:endParaRPr sz="800">
              <a:solidFill>
                <a:srgbClr val="0000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81" name="Google Shape;81;p12"/>
          <p:cNvSpPr/>
          <p:nvPr/>
        </p:nvSpPr>
        <p:spPr>
          <a:xfrm>
            <a:off x="1121035" y="5330945"/>
            <a:ext cx="1264400" cy="75960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 algn="ctr">
              <a:buClr>
                <a:srgbClr val="000000"/>
              </a:buClr>
              <a:buSzPts val="600"/>
            </a:pPr>
            <a:r>
              <a:rPr lang="pt-BR" sz="800">
                <a:latin typeface="Raleway ExtraBold"/>
                <a:ea typeface="Raleway ExtraBold"/>
                <a:cs typeface="Raleway ExtraBold"/>
                <a:sym typeface="Raleway ExtraBold"/>
              </a:rPr>
              <a:t>Разработка и поддержка (инфраструктура)</a:t>
            </a:r>
            <a:endParaRPr sz="800">
              <a:solidFill>
                <a:srgbClr val="0000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82" name="Google Shape;82;p12"/>
          <p:cNvSpPr/>
          <p:nvPr/>
        </p:nvSpPr>
        <p:spPr>
          <a:xfrm>
            <a:off x="2640361" y="5330945"/>
            <a:ext cx="1264400" cy="75960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 algn="ctr">
              <a:buClr>
                <a:srgbClr val="000000"/>
              </a:buClr>
              <a:buSzPts val="600"/>
            </a:pPr>
            <a:r>
              <a:rPr lang="pt-BR" sz="800">
                <a:latin typeface="Raleway ExtraBold"/>
                <a:ea typeface="Raleway ExtraBold"/>
                <a:cs typeface="Raleway ExtraBold"/>
                <a:sym typeface="Raleway ExtraBold"/>
              </a:rPr>
              <a:t>Зарплата сотрудникам</a:t>
            </a:r>
            <a:endParaRPr sz="800">
              <a:solidFill>
                <a:srgbClr val="0000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83" name="Google Shape;83;p12"/>
          <p:cNvSpPr/>
          <p:nvPr/>
        </p:nvSpPr>
        <p:spPr>
          <a:xfrm>
            <a:off x="3200748" y="3466416"/>
            <a:ext cx="1264400" cy="75960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 algn="ctr">
              <a:buClr>
                <a:srgbClr val="000000"/>
              </a:buClr>
              <a:buSzPts val="600"/>
            </a:pPr>
            <a:r>
              <a:rPr lang="pt-BR" sz="800">
                <a:latin typeface="Raleway ExtraBold"/>
                <a:ea typeface="Raleway ExtraBold"/>
                <a:cs typeface="Raleway ExtraBold"/>
                <a:sym typeface="Raleway ExtraBold"/>
              </a:rPr>
              <a:t>Разработки</a:t>
            </a:r>
            <a:endParaRPr sz="800">
              <a:solidFill>
                <a:srgbClr val="0000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84" name="Google Shape;84;p12"/>
          <p:cNvSpPr/>
          <p:nvPr/>
        </p:nvSpPr>
        <p:spPr>
          <a:xfrm>
            <a:off x="3664604" y="4011341"/>
            <a:ext cx="1264400" cy="75960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 algn="ctr">
              <a:buClr>
                <a:srgbClr val="000000"/>
              </a:buClr>
              <a:buSzPts val="600"/>
            </a:pPr>
            <a:r>
              <a:rPr lang="pt-BR" sz="800">
                <a:latin typeface="Raleway ExtraBold"/>
                <a:ea typeface="Raleway ExtraBold"/>
                <a:cs typeface="Raleway ExtraBold"/>
                <a:sym typeface="Raleway ExtraBold"/>
              </a:rPr>
              <a:t>Эксперты машинного обучения</a:t>
            </a:r>
            <a:endParaRPr sz="800">
              <a:solidFill>
                <a:srgbClr val="0000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85" name="Google Shape;85;p12"/>
          <p:cNvSpPr txBox="1"/>
          <p:nvPr/>
        </p:nvSpPr>
        <p:spPr>
          <a:xfrm>
            <a:off x="1048997" y="1291059"/>
            <a:ext cx="1962000" cy="2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800" tIns="48800" rIns="48800" bIns="48800" anchor="ctr" anchorCtr="0">
            <a:noAutofit/>
          </a:bodyPr>
          <a:lstStyle/>
          <a:p>
            <a:r>
              <a:rPr lang="pt-BR" sz="800">
                <a:solidFill>
                  <a:srgbClr val="0D0D0D"/>
                </a:solidFill>
                <a:highlight>
                  <a:srgbClr val="FFFFFF"/>
                </a:highlight>
                <a:latin typeface="Raleway ExtraBold"/>
                <a:ea typeface="Raleway ExtraBold"/>
                <a:cs typeface="Raleway ExtraBold"/>
                <a:sym typeface="Raleway ExtraBold"/>
              </a:rPr>
              <a:t>Ключевые партнеры</a:t>
            </a:r>
            <a:endParaRPr sz="8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86" name="Google Shape;86;p12"/>
          <p:cNvSpPr txBox="1"/>
          <p:nvPr/>
        </p:nvSpPr>
        <p:spPr>
          <a:xfrm>
            <a:off x="3086911" y="1291059"/>
            <a:ext cx="1962000" cy="2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400"/>
            </a:pPr>
            <a:r>
              <a:rPr lang="pt-BR" sz="800">
                <a:solidFill>
                  <a:srgbClr val="0D0D0D"/>
                </a:solidFill>
                <a:highlight>
                  <a:srgbClr val="FFFFFF"/>
                </a:highlight>
                <a:latin typeface="Raleway ExtraBold"/>
                <a:ea typeface="Raleway ExtraBold"/>
                <a:cs typeface="Raleway ExtraBold"/>
                <a:sym typeface="Raleway ExtraBold"/>
              </a:rPr>
              <a:t>Ключевые деятельности</a:t>
            </a:r>
            <a:endParaRPr sz="8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87" name="Google Shape;87;p12"/>
          <p:cNvSpPr txBox="1"/>
          <p:nvPr/>
        </p:nvSpPr>
        <p:spPr>
          <a:xfrm>
            <a:off x="5178221" y="1291059"/>
            <a:ext cx="1962000" cy="2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400"/>
            </a:pPr>
            <a:r>
              <a:rPr lang="pt-BR" sz="800">
                <a:solidFill>
                  <a:srgbClr val="0D0D0D"/>
                </a:solidFill>
                <a:highlight>
                  <a:srgbClr val="FFFFFF"/>
                </a:highlight>
                <a:latin typeface="Raleway ExtraBold"/>
                <a:ea typeface="Raleway ExtraBold"/>
                <a:cs typeface="Raleway ExtraBold"/>
                <a:sym typeface="Raleway ExtraBold"/>
              </a:rPr>
              <a:t>Ценностные предложения</a:t>
            </a:r>
            <a:endParaRPr sz="8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88" name="Google Shape;88;p12"/>
          <p:cNvSpPr txBox="1"/>
          <p:nvPr/>
        </p:nvSpPr>
        <p:spPr>
          <a:xfrm>
            <a:off x="7216160" y="1291059"/>
            <a:ext cx="15016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400"/>
            </a:pPr>
            <a:r>
              <a:rPr lang="pt-BR" sz="800">
                <a:solidFill>
                  <a:srgbClr val="0D0D0D"/>
                </a:solidFill>
                <a:highlight>
                  <a:srgbClr val="FFFFFF"/>
                </a:highlight>
                <a:latin typeface="Raleway ExtraBold"/>
                <a:ea typeface="Raleway ExtraBold"/>
                <a:cs typeface="Raleway ExtraBold"/>
                <a:sym typeface="Raleway ExtraBold"/>
              </a:rPr>
              <a:t>Взаимоотношения с клиентами</a:t>
            </a:r>
            <a:endParaRPr sz="8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89" name="Google Shape;89;p12"/>
          <p:cNvSpPr txBox="1"/>
          <p:nvPr/>
        </p:nvSpPr>
        <p:spPr>
          <a:xfrm>
            <a:off x="9246756" y="1291059"/>
            <a:ext cx="1962000" cy="2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400"/>
            </a:pPr>
            <a:r>
              <a:rPr lang="pt-BR" sz="800">
                <a:solidFill>
                  <a:srgbClr val="0D0D0D"/>
                </a:solidFill>
                <a:highlight>
                  <a:srgbClr val="FFFFFF"/>
                </a:highlight>
                <a:latin typeface="Raleway ExtraBold"/>
                <a:ea typeface="Raleway ExtraBold"/>
                <a:cs typeface="Raleway ExtraBold"/>
                <a:sym typeface="Raleway ExtraBold"/>
              </a:rPr>
              <a:t>Сегменты клиентов</a:t>
            </a:r>
            <a:endParaRPr sz="8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90" name="Google Shape;90;p12"/>
          <p:cNvSpPr txBox="1"/>
          <p:nvPr/>
        </p:nvSpPr>
        <p:spPr>
          <a:xfrm>
            <a:off x="3086911" y="3156739"/>
            <a:ext cx="1962000" cy="2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400"/>
            </a:pPr>
            <a:r>
              <a:rPr lang="pt-BR" sz="800">
                <a:solidFill>
                  <a:srgbClr val="0D0D0D"/>
                </a:solidFill>
                <a:highlight>
                  <a:srgbClr val="FFFFFF"/>
                </a:highlight>
                <a:latin typeface="Raleway ExtraBold"/>
                <a:ea typeface="Raleway ExtraBold"/>
                <a:cs typeface="Raleway ExtraBold"/>
                <a:sym typeface="Raleway ExtraBold"/>
              </a:rPr>
              <a:t>Ключевые ресурсы</a:t>
            </a:r>
            <a:endParaRPr sz="8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91" name="Google Shape;91;p12"/>
          <p:cNvSpPr txBox="1"/>
          <p:nvPr/>
        </p:nvSpPr>
        <p:spPr>
          <a:xfrm>
            <a:off x="7216160" y="3156739"/>
            <a:ext cx="1962000" cy="2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>
              <a:buClr>
                <a:srgbClr val="000000"/>
              </a:buClr>
              <a:buSzPts val="800"/>
            </a:pPr>
            <a:r>
              <a:rPr lang="pt-BR" sz="800">
                <a:solidFill>
                  <a:srgbClr val="0D0D0D"/>
                </a:solidFill>
                <a:highlight>
                  <a:srgbClr val="FFFFFF"/>
                </a:highlight>
                <a:latin typeface="Raleway ExtraBold"/>
                <a:ea typeface="Raleway ExtraBold"/>
                <a:cs typeface="Raleway ExtraBold"/>
                <a:sym typeface="Raleway ExtraBold"/>
              </a:rPr>
              <a:t>Каналы</a:t>
            </a:r>
            <a:endParaRPr sz="8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92" name="Google Shape;92;p12"/>
          <p:cNvSpPr txBox="1"/>
          <p:nvPr/>
        </p:nvSpPr>
        <p:spPr>
          <a:xfrm>
            <a:off x="1048997" y="5030284"/>
            <a:ext cx="1962000" cy="2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400"/>
            </a:pPr>
            <a:r>
              <a:rPr lang="pt-BR" sz="800">
                <a:solidFill>
                  <a:srgbClr val="0D0D0D"/>
                </a:solidFill>
                <a:highlight>
                  <a:srgbClr val="FFFFFF"/>
                </a:highlight>
                <a:latin typeface="Raleway ExtraBold"/>
                <a:ea typeface="Raleway ExtraBold"/>
                <a:cs typeface="Raleway ExtraBold"/>
                <a:sym typeface="Raleway ExtraBold"/>
              </a:rPr>
              <a:t>Структура затрат</a:t>
            </a:r>
            <a:endParaRPr sz="800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93" name="Google Shape;93;p12"/>
          <p:cNvSpPr txBox="1"/>
          <p:nvPr/>
        </p:nvSpPr>
        <p:spPr>
          <a:xfrm>
            <a:off x="6237563" y="5030284"/>
            <a:ext cx="1962000" cy="2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>
              <a:lnSpc>
                <a:spcPct val="175000"/>
              </a:lnSpc>
              <a:spcBef>
                <a:spcPts val="800"/>
              </a:spcBef>
              <a:buClr>
                <a:schemeClr val="dk1"/>
              </a:buClr>
              <a:buSzPts val="400"/>
            </a:pPr>
            <a:r>
              <a:rPr lang="pt-BR" sz="800">
                <a:solidFill>
                  <a:schemeClr val="dk2"/>
                </a:solidFill>
                <a:highlight>
                  <a:srgbClr val="FFFFFF"/>
                </a:highlight>
                <a:latin typeface="Raleway ExtraBold"/>
                <a:ea typeface="Raleway ExtraBold"/>
                <a:cs typeface="Raleway ExtraBold"/>
                <a:sym typeface="Raleway ExtraBold"/>
              </a:rPr>
              <a:t>Денежные потоки</a:t>
            </a:r>
            <a:endParaRPr sz="800">
              <a:solidFill>
                <a:schemeClr val="dk2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grpSp>
        <p:nvGrpSpPr>
          <p:cNvPr id="94" name="Google Shape;94;p12"/>
          <p:cNvGrpSpPr/>
          <p:nvPr/>
        </p:nvGrpSpPr>
        <p:grpSpPr>
          <a:xfrm>
            <a:off x="2640609" y="1311249"/>
            <a:ext cx="263143" cy="238849"/>
            <a:chOff x="1625325" y="239100"/>
            <a:chExt cx="4347075" cy="4423125"/>
          </a:xfrm>
        </p:grpSpPr>
        <p:sp>
          <p:nvSpPr>
            <p:cNvPr id="95" name="Google Shape;95;p12"/>
            <p:cNvSpPr/>
            <p:nvPr/>
          </p:nvSpPr>
          <p:spPr>
            <a:xfrm>
              <a:off x="1625325" y="2189700"/>
              <a:ext cx="2608250" cy="2472525"/>
            </a:xfrm>
            <a:custGeom>
              <a:avLst/>
              <a:gdLst/>
              <a:ahLst/>
              <a:cxnLst/>
              <a:rect l="l" t="t" r="r" b="b"/>
              <a:pathLst>
                <a:path w="104330" h="98901" extrusionOk="0">
                  <a:moveTo>
                    <a:pt x="55291" y="18440"/>
                  </a:moveTo>
                  <a:cubicBezTo>
                    <a:pt x="58719" y="18440"/>
                    <a:pt x="62195" y="19800"/>
                    <a:pt x="65094" y="22699"/>
                  </a:cubicBezTo>
                  <a:lnTo>
                    <a:pt x="78470" y="33400"/>
                  </a:lnTo>
                  <a:cubicBezTo>
                    <a:pt x="83820" y="38750"/>
                    <a:pt x="83820" y="46775"/>
                    <a:pt x="79362" y="53017"/>
                  </a:cubicBezTo>
                  <a:lnTo>
                    <a:pt x="60636" y="75310"/>
                  </a:lnTo>
                  <a:cubicBezTo>
                    <a:pt x="57395" y="78551"/>
                    <a:pt x="53432" y="80109"/>
                    <a:pt x="49498" y="80109"/>
                  </a:cubicBezTo>
                  <a:cubicBezTo>
                    <a:pt x="45855" y="80109"/>
                    <a:pt x="42236" y="78774"/>
                    <a:pt x="39235" y="76201"/>
                  </a:cubicBezTo>
                  <a:lnTo>
                    <a:pt x="26751" y="65501"/>
                  </a:lnTo>
                  <a:cubicBezTo>
                    <a:pt x="20509" y="60151"/>
                    <a:pt x="19618" y="50342"/>
                    <a:pt x="24968" y="44992"/>
                  </a:cubicBezTo>
                  <a:lnTo>
                    <a:pt x="44585" y="23591"/>
                  </a:lnTo>
                  <a:cubicBezTo>
                    <a:pt x="47451" y="20248"/>
                    <a:pt x="51339" y="18440"/>
                    <a:pt x="55291" y="18440"/>
                  </a:cubicBezTo>
                  <a:close/>
                  <a:moveTo>
                    <a:pt x="55549" y="1"/>
                  </a:moveTo>
                  <a:cubicBezTo>
                    <a:pt x="46425" y="1"/>
                    <a:pt x="37503" y="3845"/>
                    <a:pt x="31210" y="11107"/>
                  </a:cubicBezTo>
                  <a:lnTo>
                    <a:pt x="11592" y="33400"/>
                  </a:lnTo>
                  <a:cubicBezTo>
                    <a:pt x="0" y="46775"/>
                    <a:pt x="1784" y="67284"/>
                    <a:pt x="15159" y="78877"/>
                  </a:cubicBezTo>
                  <a:lnTo>
                    <a:pt x="27643" y="90469"/>
                  </a:lnTo>
                  <a:cubicBezTo>
                    <a:pt x="33757" y="96175"/>
                    <a:pt x="41361" y="98900"/>
                    <a:pt x="48923" y="98900"/>
                  </a:cubicBezTo>
                  <a:cubicBezTo>
                    <a:pt x="57904" y="98900"/>
                    <a:pt x="66826" y="95055"/>
                    <a:pt x="73120" y="87794"/>
                  </a:cubicBezTo>
                  <a:lnTo>
                    <a:pt x="92737" y="65501"/>
                  </a:lnTo>
                  <a:cubicBezTo>
                    <a:pt x="104329" y="52126"/>
                    <a:pt x="103438" y="31616"/>
                    <a:pt x="90062" y="19133"/>
                  </a:cubicBezTo>
                  <a:lnTo>
                    <a:pt x="77578" y="8432"/>
                  </a:lnTo>
                  <a:cubicBezTo>
                    <a:pt x="71057" y="2726"/>
                    <a:pt x="63231" y="1"/>
                    <a:pt x="55549" y="1"/>
                  </a:cubicBezTo>
                  <a:close/>
                </a:path>
              </a:pathLst>
            </a:custGeom>
            <a:solidFill>
              <a:srgbClr val="31A7DF"/>
            </a:solidFill>
            <a:ln>
              <a:noFill/>
            </a:ln>
          </p:spPr>
          <p:txBody>
            <a:bodyPr spcFirstLastPara="1" wrap="square" lIns="48800" tIns="48800" rIns="48800" bIns="488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600"/>
              </a:pP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2"/>
            <p:cNvSpPr/>
            <p:nvPr/>
          </p:nvSpPr>
          <p:spPr>
            <a:xfrm>
              <a:off x="3341850" y="239100"/>
              <a:ext cx="2630550" cy="2474700"/>
            </a:xfrm>
            <a:custGeom>
              <a:avLst/>
              <a:gdLst/>
              <a:ahLst/>
              <a:cxnLst/>
              <a:rect l="l" t="t" r="r" b="b"/>
              <a:pathLst>
                <a:path w="105222" h="98988" extrusionOk="0">
                  <a:moveTo>
                    <a:pt x="55776" y="18741"/>
                  </a:moveTo>
                  <a:cubicBezTo>
                    <a:pt x="59046" y="18741"/>
                    <a:pt x="62332" y="19886"/>
                    <a:pt x="65095" y="22254"/>
                  </a:cubicBezTo>
                  <a:lnTo>
                    <a:pt x="78470" y="33846"/>
                  </a:lnTo>
                  <a:cubicBezTo>
                    <a:pt x="83820" y="38304"/>
                    <a:pt x="83820" y="47221"/>
                    <a:pt x="79362" y="53463"/>
                  </a:cubicBezTo>
                  <a:lnTo>
                    <a:pt x="59744" y="75756"/>
                  </a:lnTo>
                  <a:cubicBezTo>
                    <a:pt x="56966" y="78997"/>
                    <a:pt x="53226" y="80555"/>
                    <a:pt x="49399" y="80555"/>
                  </a:cubicBezTo>
                  <a:cubicBezTo>
                    <a:pt x="45855" y="80555"/>
                    <a:pt x="42236" y="79219"/>
                    <a:pt x="39235" y="76647"/>
                  </a:cubicBezTo>
                  <a:lnTo>
                    <a:pt x="25860" y="65947"/>
                  </a:lnTo>
                  <a:cubicBezTo>
                    <a:pt x="19618" y="60597"/>
                    <a:pt x="19618" y="50788"/>
                    <a:pt x="24968" y="44546"/>
                  </a:cubicBezTo>
                  <a:lnTo>
                    <a:pt x="44585" y="24037"/>
                  </a:lnTo>
                  <a:cubicBezTo>
                    <a:pt x="47568" y="20557"/>
                    <a:pt x="51659" y="18741"/>
                    <a:pt x="55776" y="18741"/>
                  </a:cubicBezTo>
                  <a:close/>
                  <a:moveTo>
                    <a:pt x="55420" y="0"/>
                  </a:moveTo>
                  <a:cubicBezTo>
                    <a:pt x="46434" y="0"/>
                    <a:pt x="37506" y="3804"/>
                    <a:pt x="31210" y="11553"/>
                  </a:cubicBezTo>
                  <a:lnTo>
                    <a:pt x="11592" y="33846"/>
                  </a:lnTo>
                  <a:cubicBezTo>
                    <a:pt x="0" y="47221"/>
                    <a:pt x="892" y="67730"/>
                    <a:pt x="14267" y="79322"/>
                  </a:cubicBezTo>
                  <a:lnTo>
                    <a:pt x="27643" y="90915"/>
                  </a:lnTo>
                  <a:cubicBezTo>
                    <a:pt x="33853" y="96297"/>
                    <a:pt x="41601" y="98988"/>
                    <a:pt x="49280" y="98988"/>
                  </a:cubicBezTo>
                  <a:cubicBezTo>
                    <a:pt x="58141" y="98988"/>
                    <a:pt x="66910" y="95405"/>
                    <a:pt x="73120" y="88240"/>
                  </a:cubicBezTo>
                  <a:lnTo>
                    <a:pt x="92737" y="65947"/>
                  </a:lnTo>
                  <a:cubicBezTo>
                    <a:pt x="105221" y="51680"/>
                    <a:pt x="103438" y="31171"/>
                    <a:pt x="90062" y="19578"/>
                  </a:cubicBezTo>
                  <a:lnTo>
                    <a:pt x="76687" y="7986"/>
                  </a:lnTo>
                  <a:cubicBezTo>
                    <a:pt x="70576" y="2691"/>
                    <a:pt x="62977" y="0"/>
                    <a:pt x="55420" y="0"/>
                  </a:cubicBezTo>
                  <a:close/>
                </a:path>
              </a:pathLst>
            </a:custGeom>
            <a:solidFill>
              <a:srgbClr val="31A7DF"/>
            </a:solidFill>
            <a:ln>
              <a:noFill/>
            </a:ln>
          </p:spPr>
          <p:txBody>
            <a:bodyPr spcFirstLastPara="1" wrap="square" lIns="48800" tIns="48800" rIns="48800" bIns="488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600"/>
              </a:pP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2"/>
            <p:cNvSpPr/>
            <p:nvPr/>
          </p:nvSpPr>
          <p:spPr>
            <a:xfrm>
              <a:off x="3007450" y="1617175"/>
              <a:ext cx="1582800" cy="1678125"/>
            </a:xfrm>
            <a:custGeom>
              <a:avLst/>
              <a:gdLst/>
              <a:ahLst/>
              <a:cxnLst/>
              <a:rect l="l" t="t" r="r" b="b"/>
              <a:pathLst>
                <a:path w="63312" h="67125" extrusionOk="0">
                  <a:moveTo>
                    <a:pt x="52782" y="0"/>
                  </a:moveTo>
                  <a:cubicBezTo>
                    <a:pt x="50261" y="0"/>
                    <a:pt x="47803" y="887"/>
                    <a:pt x="46369" y="2799"/>
                  </a:cubicBezTo>
                  <a:lnTo>
                    <a:pt x="3568" y="52734"/>
                  </a:lnTo>
                  <a:cubicBezTo>
                    <a:pt x="1" y="56301"/>
                    <a:pt x="1" y="61651"/>
                    <a:pt x="4459" y="65218"/>
                  </a:cubicBezTo>
                  <a:cubicBezTo>
                    <a:pt x="6115" y="66459"/>
                    <a:pt x="7962" y="67125"/>
                    <a:pt x="9823" y="67125"/>
                  </a:cubicBezTo>
                  <a:cubicBezTo>
                    <a:pt x="11972" y="67125"/>
                    <a:pt x="14140" y="66238"/>
                    <a:pt x="16051" y="64326"/>
                  </a:cubicBezTo>
                  <a:lnTo>
                    <a:pt x="59745" y="14391"/>
                  </a:lnTo>
                  <a:cubicBezTo>
                    <a:pt x="63312" y="10824"/>
                    <a:pt x="62420" y="5474"/>
                    <a:pt x="58853" y="1907"/>
                  </a:cubicBezTo>
                  <a:cubicBezTo>
                    <a:pt x="57198" y="665"/>
                    <a:pt x="54966" y="0"/>
                    <a:pt x="52782" y="0"/>
                  </a:cubicBezTo>
                  <a:close/>
                </a:path>
              </a:pathLst>
            </a:custGeom>
            <a:solidFill>
              <a:srgbClr val="31A7DF"/>
            </a:solidFill>
            <a:ln>
              <a:noFill/>
            </a:ln>
          </p:spPr>
          <p:txBody>
            <a:bodyPr spcFirstLastPara="1" wrap="square" lIns="48800" tIns="48800" rIns="48800" bIns="488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600"/>
              </a:pP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" name="Google Shape;98;p12"/>
          <p:cNvGrpSpPr/>
          <p:nvPr/>
        </p:nvGrpSpPr>
        <p:grpSpPr>
          <a:xfrm>
            <a:off x="4693608" y="1289401"/>
            <a:ext cx="279152" cy="247587"/>
            <a:chOff x="1123725" y="232550"/>
            <a:chExt cx="4726050" cy="4665575"/>
          </a:xfrm>
        </p:grpSpPr>
        <p:sp>
          <p:nvSpPr>
            <p:cNvPr id="99" name="Google Shape;99;p12"/>
            <p:cNvSpPr/>
            <p:nvPr/>
          </p:nvSpPr>
          <p:spPr>
            <a:xfrm>
              <a:off x="2372125" y="232550"/>
              <a:ext cx="3477650" cy="3483225"/>
            </a:xfrm>
            <a:custGeom>
              <a:avLst/>
              <a:gdLst/>
              <a:ahLst/>
              <a:cxnLst/>
              <a:rect l="l" t="t" r="r" b="b"/>
              <a:pathLst>
                <a:path w="139106" h="139329" extrusionOk="0">
                  <a:moveTo>
                    <a:pt x="103438" y="15382"/>
                  </a:moveTo>
                  <a:lnTo>
                    <a:pt x="123055" y="34108"/>
                  </a:lnTo>
                  <a:lnTo>
                    <a:pt x="116813" y="41241"/>
                  </a:lnTo>
                  <a:cubicBezTo>
                    <a:pt x="114138" y="43916"/>
                    <a:pt x="110571" y="45254"/>
                    <a:pt x="107116" y="45254"/>
                  </a:cubicBezTo>
                  <a:cubicBezTo>
                    <a:pt x="103661" y="45254"/>
                    <a:pt x="100317" y="43916"/>
                    <a:pt x="98087" y="41241"/>
                  </a:cubicBezTo>
                  <a:cubicBezTo>
                    <a:pt x="92737" y="35891"/>
                    <a:pt x="92737" y="26974"/>
                    <a:pt x="98087" y="21624"/>
                  </a:cubicBezTo>
                  <a:lnTo>
                    <a:pt x="103438" y="15382"/>
                  </a:lnTo>
                  <a:close/>
                  <a:moveTo>
                    <a:pt x="104329" y="0"/>
                  </a:moveTo>
                  <a:cubicBezTo>
                    <a:pt x="102769" y="0"/>
                    <a:pt x="101208" y="669"/>
                    <a:pt x="99871" y="2006"/>
                  </a:cubicBezTo>
                  <a:lnTo>
                    <a:pt x="88279" y="12707"/>
                  </a:lnTo>
                  <a:cubicBezTo>
                    <a:pt x="81145" y="20732"/>
                    <a:pt x="78470" y="33216"/>
                    <a:pt x="83820" y="43025"/>
                  </a:cubicBezTo>
                  <a:lnTo>
                    <a:pt x="0" y="127736"/>
                  </a:lnTo>
                  <a:lnTo>
                    <a:pt x="11592" y="139329"/>
                  </a:lnTo>
                  <a:lnTo>
                    <a:pt x="95412" y="54617"/>
                  </a:lnTo>
                  <a:cubicBezTo>
                    <a:pt x="99524" y="56673"/>
                    <a:pt x="103767" y="57675"/>
                    <a:pt x="107889" y="57675"/>
                  </a:cubicBezTo>
                  <a:cubicBezTo>
                    <a:pt x="114494" y="57675"/>
                    <a:pt x="120788" y="55100"/>
                    <a:pt x="125730" y="50158"/>
                  </a:cubicBezTo>
                  <a:lnTo>
                    <a:pt x="137322" y="38566"/>
                  </a:lnTo>
                  <a:cubicBezTo>
                    <a:pt x="139106" y="35891"/>
                    <a:pt x="139106" y="32324"/>
                    <a:pt x="137322" y="29649"/>
                  </a:cubicBezTo>
                  <a:lnTo>
                    <a:pt x="108788" y="2006"/>
                  </a:lnTo>
                  <a:cubicBezTo>
                    <a:pt x="107450" y="669"/>
                    <a:pt x="105890" y="0"/>
                    <a:pt x="104329" y="0"/>
                  </a:cubicBezTo>
                  <a:close/>
                </a:path>
              </a:pathLst>
            </a:custGeom>
            <a:solidFill>
              <a:srgbClr val="31A7DF"/>
            </a:solidFill>
            <a:ln>
              <a:noFill/>
            </a:ln>
          </p:spPr>
          <p:txBody>
            <a:bodyPr spcFirstLastPara="1" wrap="square" lIns="48800" tIns="48800" rIns="48800" bIns="488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600"/>
              </a:pP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2"/>
            <p:cNvSpPr/>
            <p:nvPr/>
          </p:nvSpPr>
          <p:spPr>
            <a:xfrm>
              <a:off x="1123725" y="2595550"/>
              <a:ext cx="2407625" cy="2302575"/>
            </a:xfrm>
            <a:custGeom>
              <a:avLst/>
              <a:gdLst/>
              <a:ahLst/>
              <a:cxnLst/>
              <a:rect l="l" t="t" r="r" b="b"/>
              <a:pathLst>
                <a:path w="96305" h="92103" extrusionOk="0">
                  <a:moveTo>
                    <a:pt x="37229" y="1"/>
                  </a:moveTo>
                  <a:cubicBezTo>
                    <a:pt x="35892" y="1"/>
                    <a:pt x="34777" y="223"/>
                    <a:pt x="34777" y="223"/>
                  </a:cubicBezTo>
                  <a:lnTo>
                    <a:pt x="12485" y="22516"/>
                  </a:lnTo>
                  <a:cubicBezTo>
                    <a:pt x="1784" y="34108"/>
                    <a:pt x="1" y="51050"/>
                    <a:pt x="6243" y="65318"/>
                  </a:cubicBezTo>
                  <a:lnTo>
                    <a:pt x="10701" y="78693"/>
                  </a:lnTo>
                  <a:cubicBezTo>
                    <a:pt x="11593" y="81368"/>
                    <a:pt x="13376" y="83152"/>
                    <a:pt x="16052" y="84043"/>
                  </a:cubicBezTo>
                  <a:lnTo>
                    <a:pt x="30319" y="89394"/>
                  </a:lnTo>
                  <a:cubicBezTo>
                    <a:pt x="35166" y="91211"/>
                    <a:pt x="40219" y="92103"/>
                    <a:pt x="45268" y="92103"/>
                  </a:cubicBezTo>
                  <a:cubicBezTo>
                    <a:pt x="55081" y="92103"/>
                    <a:pt x="64878" y="88736"/>
                    <a:pt x="73120" y="82260"/>
                  </a:cubicBezTo>
                  <a:lnTo>
                    <a:pt x="95413" y="59967"/>
                  </a:lnTo>
                  <a:cubicBezTo>
                    <a:pt x="96305" y="57292"/>
                    <a:pt x="96305" y="54617"/>
                    <a:pt x="93630" y="52834"/>
                  </a:cubicBezTo>
                  <a:lnTo>
                    <a:pt x="75796" y="35000"/>
                  </a:lnTo>
                  <a:lnTo>
                    <a:pt x="59745" y="18949"/>
                  </a:lnTo>
                  <a:lnTo>
                    <a:pt x="41019" y="1115"/>
                  </a:lnTo>
                  <a:cubicBezTo>
                    <a:pt x="40127" y="223"/>
                    <a:pt x="38567" y="1"/>
                    <a:pt x="37229" y="1"/>
                  </a:cubicBezTo>
                  <a:close/>
                </a:path>
              </a:pathLst>
            </a:custGeom>
            <a:solidFill>
              <a:srgbClr val="31A7DF"/>
            </a:solidFill>
            <a:ln>
              <a:noFill/>
            </a:ln>
          </p:spPr>
          <p:txBody>
            <a:bodyPr spcFirstLastPara="1" wrap="square" lIns="48800" tIns="48800" rIns="48800" bIns="488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600"/>
              </a:pP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" name="Google Shape;101;p12"/>
          <p:cNvGrpSpPr/>
          <p:nvPr/>
        </p:nvGrpSpPr>
        <p:grpSpPr>
          <a:xfrm>
            <a:off x="5733440" y="5028637"/>
            <a:ext cx="294899" cy="220987"/>
            <a:chOff x="509200" y="236175"/>
            <a:chExt cx="6212750" cy="5195625"/>
          </a:xfrm>
        </p:grpSpPr>
        <p:sp>
          <p:nvSpPr>
            <p:cNvPr id="102" name="Google Shape;102;p12"/>
            <p:cNvSpPr/>
            <p:nvPr/>
          </p:nvSpPr>
          <p:spPr>
            <a:xfrm>
              <a:off x="509200" y="236175"/>
              <a:ext cx="5209600" cy="5116600"/>
            </a:xfrm>
            <a:custGeom>
              <a:avLst/>
              <a:gdLst/>
              <a:ahLst/>
              <a:cxnLst/>
              <a:rect l="l" t="t" r="r" b="b"/>
              <a:pathLst>
                <a:path w="208384" h="204664" extrusionOk="0">
                  <a:moveTo>
                    <a:pt x="35053" y="17046"/>
                  </a:moveTo>
                  <a:cubicBezTo>
                    <a:pt x="39990" y="17046"/>
                    <a:pt x="44893" y="19307"/>
                    <a:pt x="47877" y="23485"/>
                  </a:cubicBezTo>
                  <a:cubicBezTo>
                    <a:pt x="53450" y="30173"/>
                    <a:pt x="53450" y="39090"/>
                    <a:pt x="47877" y="45778"/>
                  </a:cubicBezTo>
                  <a:cubicBezTo>
                    <a:pt x="46763" y="45778"/>
                    <a:pt x="46763" y="46892"/>
                    <a:pt x="45648" y="46892"/>
                  </a:cubicBezTo>
                  <a:cubicBezTo>
                    <a:pt x="43015" y="49526"/>
                    <a:pt x="39635" y="50666"/>
                    <a:pt x="36215" y="50666"/>
                  </a:cubicBezTo>
                  <a:cubicBezTo>
                    <a:pt x="32395" y="50666"/>
                    <a:pt x="28525" y="49244"/>
                    <a:pt x="25585" y="46892"/>
                  </a:cubicBezTo>
                  <a:cubicBezTo>
                    <a:pt x="17782" y="40205"/>
                    <a:pt x="16668" y="29058"/>
                    <a:pt x="23356" y="22371"/>
                  </a:cubicBezTo>
                  <a:cubicBezTo>
                    <a:pt x="26462" y="18747"/>
                    <a:pt x="30770" y="17046"/>
                    <a:pt x="35053" y="17046"/>
                  </a:cubicBezTo>
                  <a:close/>
                  <a:moveTo>
                    <a:pt x="21656" y="1"/>
                  </a:moveTo>
                  <a:cubicBezTo>
                    <a:pt x="10086" y="1"/>
                    <a:pt x="0" y="10679"/>
                    <a:pt x="1063" y="22371"/>
                  </a:cubicBezTo>
                  <a:lnTo>
                    <a:pt x="6636" y="91477"/>
                  </a:lnTo>
                  <a:cubicBezTo>
                    <a:pt x="7751" y="97051"/>
                    <a:pt x="9980" y="102624"/>
                    <a:pt x="14439" y="107082"/>
                  </a:cubicBezTo>
                  <a:lnTo>
                    <a:pt x="106952" y="200711"/>
                  </a:lnTo>
                  <a:cubicBezTo>
                    <a:pt x="110082" y="203215"/>
                    <a:pt x="114266" y="204664"/>
                    <a:pt x="118518" y="204664"/>
                  </a:cubicBezTo>
                  <a:cubicBezTo>
                    <a:pt x="121837" y="204664"/>
                    <a:pt x="125198" y="203780"/>
                    <a:pt x="128130" y="201826"/>
                  </a:cubicBezTo>
                  <a:cubicBezTo>
                    <a:pt x="130360" y="200711"/>
                    <a:pt x="132589" y="199596"/>
                    <a:pt x="133703" y="198482"/>
                  </a:cubicBezTo>
                  <a:lnTo>
                    <a:pt x="199466" y="132719"/>
                  </a:lnTo>
                  <a:cubicBezTo>
                    <a:pt x="207269" y="126031"/>
                    <a:pt x="208383" y="113770"/>
                    <a:pt x="200581" y="105968"/>
                  </a:cubicBezTo>
                  <a:lnTo>
                    <a:pt x="108067" y="13454"/>
                  </a:lnTo>
                  <a:cubicBezTo>
                    <a:pt x="105838" y="10110"/>
                    <a:pt x="102494" y="8995"/>
                    <a:pt x="99150" y="7880"/>
                  </a:cubicBezTo>
                  <a:cubicBezTo>
                    <a:pt x="96921" y="6766"/>
                    <a:pt x="94692" y="6766"/>
                    <a:pt x="92462" y="5651"/>
                  </a:cubicBezTo>
                  <a:lnTo>
                    <a:pt x="23356" y="78"/>
                  </a:lnTo>
                  <a:cubicBezTo>
                    <a:pt x="22786" y="26"/>
                    <a:pt x="22219" y="1"/>
                    <a:pt x="21656" y="1"/>
                  </a:cubicBezTo>
                  <a:close/>
                </a:path>
              </a:pathLst>
            </a:custGeom>
            <a:solidFill>
              <a:srgbClr val="31A7DF"/>
            </a:solidFill>
            <a:ln>
              <a:noFill/>
            </a:ln>
          </p:spPr>
          <p:txBody>
            <a:bodyPr spcFirstLastPara="1" wrap="square" lIns="48800" tIns="48800" rIns="48800" bIns="488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600"/>
              </a:pP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2"/>
            <p:cNvSpPr/>
            <p:nvPr/>
          </p:nvSpPr>
          <p:spPr>
            <a:xfrm>
              <a:off x="3433800" y="433175"/>
              <a:ext cx="3288150" cy="4998625"/>
            </a:xfrm>
            <a:custGeom>
              <a:avLst/>
              <a:gdLst/>
              <a:ahLst/>
              <a:cxnLst/>
              <a:rect l="l" t="t" r="r" b="b"/>
              <a:pathLst>
                <a:path w="131526" h="199945" extrusionOk="0">
                  <a:moveTo>
                    <a:pt x="0" y="0"/>
                  </a:moveTo>
                  <a:lnTo>
                    <a:pt x="0" y="0"/>
                  </a:lnTo>
                  <a:cubicBezTo>
                    <a:pt x="3344" y="1115"/>
                    <a:pt x="6688" y="2230"/>
                    <a:pt x="10032" y="5574"/>
                  </a:cubicBezTo>
                  <a:lnTo>
                    <a:pt x="102546" y="98088"/>
                  </a:lnTo>
                  <a:cubicBezTo>
                    <a:pt x="110348" y="105890"/>
                    <a:pt x="109233" y="118151"/>
                    <a:pt x="101431" y="124839"/>
                  </a:cubicBezTo>
                  <a:lnTo>
                    <a:pt x="35668" y="190602"/>
                  </a:lnTo>
                  <a:cubicBezTo>
                    <a:pt x="34553" y="191716"/>
                    <a:pt x="32324" y="192831"/>
                    <a:pt x="30095" y="193946"/>
                  </a:cubicBezTo>
                  <a:lnTo>
                    <a:pt x="30095" y="195060"/>
                  </a:lnTo>
                  <a:cubicBezTo>
                    <a:pt x="33846" y="198275"/>
                    <a:pt x="38627" y="199945"/>
                    <a:pt x="43324" y="199945"/>
                  </a:cubicBezTo>
                  <a:cubicBezTo>
                    <a:pt x="48398" y="199945"/>
                    <a:pt x="53373" y="197997"/>
                    <a:pt x="56846" y="193946"/>
                  </a:cubicBezTo>
                  <a:lnTo>
                    <a:pt x="122609" y="128183"/>
                  </a:lnTo>
                  <a:cubicBezTo>
                    <a:pt x="130411" y="121495"/>
                    <a:pt x="131526" y="109234"/>
                    <a:pt x="124838" y="101432"/>
                  </a:cubicBezTo>
                  <a:lnTo>
                    <a:pt x="32324" y="7803"/>
                  </a:lnTo>
                  <a:cubicBezTo>
                    <a:pt x="27866" y="4459"/>
                    <a:pt x="22293" y="1115"/>
                    <a:pt x="16719" y="111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1A7DF"/>
            </a:solidFill>
            <a:ln>
              <a:noFill/>
            </a:ln>
          </p:spPr>
          <p:txBody>
            <a:bodyPr spcFirstLastPara="1" wrap="square" lIns="48800" tIns="48800" rIns="48800" bIns="488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600"/>
              </a:pP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" name="Google Shape;104;p12"/>
          <p:cNvGrpSpPr/>
          <p:nvPr/>
        </p:nvGrpSpPr>
        <p:grpSpPr>
          <a:xfrm>
            <a:off x="4707637" y="3155101"/>
            <a:ext cx="230016" cy="214723"/>
            <a:chOff x="1190625" y="238125"/>
            <a:chExt cx="4480825" cy="4681450"/>
          </a:xfrm>
        </p:grpSpPr>
        <p:sp>
          <p:nvSpPr>
            <p:cNvPr id="105" name="Google Shape;105;p12"/>
            <p:cNvSpPr/>
            <p:nvPr/>
          </p:nvSpPr>
          <p:spPr>
            <a:xfrm>
              <a:off x="1190625" y="1754000"/>
              <a:ext cx="4480825" cy="3165575"/>
            </a:xfrm>
            <a:custGeom>
              <a:avLst/>
              <a:gdLst/>
              <a:ahLst/>
              <a:cxnLst/>
              <a:rect l="l" t="t" r="r" b="b"/>
              <a:pathLst>
                <a:path w="179233" h="126623" extrusionOk="0">
                  <a:moveTo>
                    <a:pt x="0" y="1"/>
                  </a:moveTo>
                  <a:lnTo>
                    <a:pt x="0" y="126622"/>
                  </a:lnTo>
                  <a:lnTo>
                    <a:pt x="179232" y="126622"/>
                  </a:lnTo>
                  <a:lnTo>
                    <a:pt x="179232" y="23185"/>
                  </a:lnTo>
                  <a:lnTo>
                    <a:pt x="135539" y="49936"/>
                  </a:lnTo>
                  <a:lnTo>
                    <a:pt x="135539" y="23185"/>
                  </a:lnTo>
                  <a:lnTo>
                    <a:pt x="90954" y="49936"/>
                  </a:lnTo>
                  <a:lnTo>
                    <a:pt x="90954" y="23185"/>
                  </a:lnTo>
                  <a:lnTo>
                    <a:pt x="46369" y="49936"/>
                  </a:lnTo>
                  <a:lnTo>
                    <a:pt x="46369" y="1"/>
                  </a:lnTo>
                  <a:close/>
                </a:path>
              </a:pathLst>
            </a:custGeom>
            <a:solidFill>
              <a:srgbClr val="31A7DF"/>
            </a:solidFill>
            <a:ln>
              <a:noFill/>
            </a:ln>
          </p:spPr>
          <p:txBody>
            <a:bodyPr spcFirstLastPara="1" wrap="square" lIns="48800" tIns="48800" rIns="48800" bIns="488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600"/>
              </a:pP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2"/>
            <p:cNvSpPr/>
            <p:nvPr/>
          </p:nvSpPr>
          <p:spPr>
            <a:xfrm>
              <a:off x="1190625" y="1062925"/>
              <a:ext cx="1159225" cy="445900"/>
            </a:xfrm>
            <a:custGeom>
              <a:avLst/>
              <a:gdLst/>
              <a:ahLst/>
              <a:cxnLst/>
              <a:rect l="l" t="t" r="r" b="b"/>
              <a:pathLst>
                <a:path w="46369" h="17836" extrusionOk="0">
                  <a:moveTo>
                    <a:pt x="0" y="1"/>
                  </a:moveTo>
                  <a:lnTo>
                    <a:pt x="0" y="17835"/>
                  </a:lnTo>
                  <a:lnTo>
                    <a:pt x="46369" y="17835"/>
                  </a:lnTo>
                  <a:lnTo>
                    <a:pt x="46369" y="1"/>
                  </a:lnTo>
                  <a:close/>
                </a:path>
              </a:pathLst>
            </a:custGeom>
            <a:solidFill>
              <a:srgbClr val="31A7DF"/>
            </a:solidFill>
            <a:ln>
              <a:noFill/>
            </a:ln>
          </p:spPr>
          <p:txBody>
            <a:bodyPr spcFirstLastPara="1" wrap="square" lIns="48800" tIns="48800" rIns="48800" bIns="488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600"/>
              </a:pP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2"/>
            <p:cNvSpPr/>
            <p:nvPr/>
          </p:nvSpPr>
          <p:spPr>
            <a:xfrm>
              <a:off x="1190625" y="238125"/>
              <a:ext cx="1159225" cy="601900"/>
            </a:xfrm>
            <a:custGeom>
              <a:avLst/>
              <a:gdLst/>
              <a:ahLst/>
              <a:cxnLst/>
              <a:rect l="l" t="t" r="r" b="b"/>
              <a:pathLst>
                <a:path w="46369" h="24076" extrusionOk="0">
                  <a:moveTo>
                    <a:pt x="0" y="0"/>
                  </a:moveTo>
                  <a:lnTo>
                    <a:pt x="0" y="24076"/>
                  </a:lnTo>
                  <a:lnTo>
                    <a:pt x="46369" y="24076"/>
                  </a:lnTo>
                  <a:lnTo>
                    <a:pt x="46369" y="0"/>
                  </a:lnTo>
                  <a:close/>
                </a:path>
              </a:pathLst>
            </a:custGeom>
            <a:solidFill>
              <a:srgbClr val="31A7DF"/>
            </a:solidFill>
            <a:ln>
              <a:noFill/>
            </a:ln>
          </p:spPr>
          <p:txBody>
            <a:bodyPr spcFirstLastPara="1" wrap="square" lIns="48800" tIns="48800" rIns="48800" bIns="488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600"/>
              </a:pP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" name="Google Shape;108;p12"/>
          <p:cNvSpPr/>
          <p:nvPr/>
        </p:nvSpPr>
        <p:spPr>
          <a:xfrm>
            <a:off x="10835178" y="5028596"/>
            <a:ext cx="304548" cy="247547"/>
          </a:xfrm>
          <a:custGeom>
            <a:avLst/>
            <a:gdLst/>
            <a:ahLst/>
            <a:cxnLst/>
            <a:rect l="l" t="t" r="r" b="b"/>
            <a:pathLst>
              <a:path w="209551" h="189933" extrusionOk="0">
                <a:moveTo>
                  <a:pt x="109680" y="58852"/>
                </a:moveTo>
                <a:lnTo>
                  <a:pt x="109680" y="68661"/>
                </a:lnTo>
                <a:cubicBezTo>
                  <a:pt x="113247" y="69553"/>
                  <a:pt x="116814" y="70444"/>
                  <a:pt x="119489" y="73120"/>
                </a:cubicBezTo>
                <a:cubicBezTo>
                  <a:pt x="124839" y="75795"/>
                  <a:pt x="128406" y="80253"/>
                  <a:pt x="131081" y="85603"/>
                </a:cubicBezTo>
                <a:lnTo>
                  <a:pt x="118597" y="91845"/>
                </a:lnTo>
                <a:cubicBezTo>
                  <a:pt x="115922" y="86495"/>
                  <a:pt x="110572" y="82928"/>
                  <a:pt x="104330" y="82928"/>
                </a:cubicBezTo>
                <a:cubicBezTo>
                  <a:pt x="103613" y="82689"/>
                  <a:pt x="102896" y="82578"/>
                  <a:pt x="102180" y="82578"/>
                </a:cubicBezTo>
                <a:cubicBezTo>
                  <a:pt x="100221" y="82578"/>
                  <a:pt x="98263" y="83406"/>
                  <a:pt x="96305" y="84712"/>
                </a:cubicBezTo>
                <a:cubicBezTo>
                  <a:pt x="94521" y="85603"/>
                  <a:pt x="93630" y="88279"/>
                  <a:pt x="93630" y="90062"/>
                </a:cubicBezTo>
                <a:cubicBezTo>
                  <a:pt x="93630" y="92737"/>
                  <a:pt x="94521" y="94520"/>
                  <a:pt x="96305" y="96304"/>
                </a:cubicBezTo>
                <a:cubicBezTo>
                  <a:pt x="99871" y="98087"/>
                  <a:pt x="103438" y="99871"/>
                  <a:pt x="107897" y="100762"/>
                </a:cubicBezTo>
                <a:lnTo>
                  <a:pt x="113247" y="102546"/>
                </a:lnTo>
                <a:lnTo>
                  <a:pt x="118597" y="104329"/>
                </a:lnTo>
                <a:cubicBezTo>
                  <a:pt x="120381" y="104329"/>
                  <a:pt x="122164" y="105221"/>
                  <a:pt x="123056" y="106113"/>
                </a:cubicBezTo>
                <a:cubicBezTo>
                  <a:pt x="124839" y="107004"/>
                  <a:pt x="125731" y="107896"/>
                  <a:pt x="127514" y="109679"/>
                </a:cubicBezTo>
                <a:cubicBezTo>
                  <a:pt x="128406" y="110571"/>
                  <a:pt x="129298" y="111463"/>
                  <a:pt x="130189" y="113246"/>
                </a:cubicBezTo>
                <a:cubicBezTo>
                  <a:pt x="131081" y="115030"/>
                  <a:pt x="131973" y="115921"/>
                  <a:pt x="131973" y="117705"/>
                </a:cubicBezTo>
                <a:cubicBezTo>
                  <a:pt x="134648" y="125730"/>
                  <a:pt x="131973" y="134647"/>
                  <a:pt x="125731" y="139997"/>
                </a:cubicBezTo>
                <a:cubicBezTo>
                  <a:pt x="121272" y="143564"/>
                  <a:pt x="115030" y="145347"/>
                  <a:pt x="109680" y="146239"/>
                </a:cubicBezTo>
                <a:lnTo>
                  <a:pt x="109680" y="154264"/>
                </a:lnTo>
                <a:lnTo>
                  <a:pt x="97196" y="154264"/>
                </a:lnTo>
                <a:lnTo>
                  <a:pt x="97196" y="145347"/>
                </a:lnTo>
                <a:cubicBezTo>
                  <a:pt x="93630" y="144456"/>
                  <a:pt x="90063" y="142672"/>
                  <a:pt x="86496" y="140889"/>
                </a:cubicBezTo>
                <a:cubicBezTo>
                  <a:pt x="82037" y="137322"/>
                  <a:pt x="77579" y="132864"/>
                  <a:pt x="75796" y="127513"/>
                </a:cubicBezTo>
                <a:lnTo>
                  <a:pt x="88279" y="120380"/>
                </a:lnTo>
                <a:cubicBezTo>
                  <a:pt x="90727" y="126906"/>
                  <a:pt x="96906" y="131193"/>
                  <a:pt x="103402" y="131193"/>
                </a:cubicBezTo>
                <a:cubicBezTo>
                  <a:pt x="104007" y="131193"/>
                  <a:pt x="104614" y="131156"/>
                  <a:pt x="105222" y="131080"/>
                </a:cubicBezTo>
                <a:cubicBezTo>
                  <a:pt x="108788" y="131080"/>
                  <a:pt x="112355" y="130189"/>
                  <a:pt x="115030" y="129297"/>
                </a:cubicBezTo>
                <a:cubicBezTo>
                  <a:pt x="116814" y="128405"/>
                  <a:pt x="118597" y="125730"/>
                  <a:pt x="118597" y="123947"/>
                </a:cubicBezTo>
                <a:cubicBezTo>
                  <a:pt x="118597" y="121271"/>
                  <a:pt x="117706" y="119488"/>
                  <a:pt x="115030" y="117705"/>
                </a:cubicBezTo>
                <a:cubicBezTo>
                  <a:pt x="111464" y="115921"/>
                  <a:pt x="107005" y="114138"/>
                  <a:pt x="102547" y="113246"/>
                </a:cubicBezTo>
                <a:cubicBezTo>
                  <a:pt x="99871" y="112354"/>
                  <a:pt x="96305" y="111463"/>
                  <a:pt x="93630" y="109679"/>
                </a:cubicBezTo>
                <a:cubicBezTo>
                  <a:pt x="91846" y="108788"/>
                  <a:pt x="89171" y="107896"/>
                  <a:pt x="87388" y="106113"/>
                </a:cubicBezTo>
                <a:cubicBezTo>
                  <a:pt x="84713" y="104329"/>
                  <a:pt x="82929" y="102546"/>
                  <a:pt x="82037" y="99871"/>
                </a:cubicBezTo>
                <a:cubicBezTo>
                  <a:pt x="80254" y="97196"/>
                  <a:pt x="79362" y="93629"/>
                  <a:pt x="80254" y="90954"/>
                </a:cubicBezTo>
                <a:cubicBezTo>
                  <a:pt x="79362" y="84712"/>
                  <a:pt x="82037" y="78470"/>
                  <a:pt x="87388" y="74011"/>
                </a:cubicBezTo>
                <a:cubicBezTo>
                  <a:pt x="90063" y="72228"/>
                  <a:pt x="93630" y="70444"/>
                  <a:pt x="97196" y="69553"/>
                </a:cubicBezTo>
                <a:lnTo>
                  <a:pt x="97196" y="58852"/>
                </a:lnTo>
                <a:close/>
                <a:moveTo>
                  <a:pt x="66878" y="0"/>
                </a:moveTo>
                <a:cubicBezTo>
                  <a:pt x="59745" y="0"/>
                  <a:pt x="55286" y="8025"/>
                  <a:pt x="57961" y="14267"/>
                </a:cubicBezTo>
                <a:lnTo>
                  <a:pt x="74904" y="46369"/>
                </a:lnTo>
                <a:cubicBezTo>
                  <a:pt x="1" y="78470"/>
                  <a:pt x="23185" y="189933"/>
                  <a:pt x="104330" y="189933"/>
                </a:cubicBezTo>
                <a:cubicBezTo>
                  <a:pt x="186367" y="189933"/>
                  <a:pt x="209551" y="78470"/>
                  <a:pt x="133756" y="46369"/>
                </a:cubicBezTo>
                <a:lnTo>
                  <a:pt x="150698" y="14267"/>
                </a:lnTo>
                <a:cubicBezTo>
                  <a:pt x="154265" y="8025"/>
                  <a:pt x="149807" y="0"/>
                  <a:pt x="142673" y="0"/>
                </a:cubicBezTo>
                <a:close/>
              </a:path>
            </a:pathLst>
          </a:custGeom>
          <a:solidFill>
            <a:srgbClr val="31A7DF"/>
          </a:solidFill>
          <a:ln>
            <a:noFill/>
          </a:ln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2"/>
          <p:cNvSpPr/>
          <p:nvPr/>
        </p:nvSpPr>
        <p:spPr>
          <a:xfrm>
            <a:off x="8816627" y="3154993"/>
            <a:ext cx="279548" cy="214745"/>
          </a:xfrm>
          <a:custGeom>
            <a:avLst/>
            <a:gdLst/>
            <a:ahLst/>
            <a:cxnLst/>
            <a:rect l="l" t="t" r="r" b="b"/>
            <a:pathLst>
              <a:path w="220696" h="188373" extrusionOk="0">
                <a:moveTo>
                  <a:pt x="63698" y="48994"/>
                </a:moveTo>
                <a:cubicBezTo>
                  <a:pt x="64378" y="48994"/>
                  <a:pt x="65067" y="49010"/>
                  <a:pt x="65763" y="49044"/>
                </a:cubicBezTo>
                <a:lnTo>
                  <a:pt x="65763" y="88056"/>
                </a:lnTo>
                <a:lnTo>
                  <a:pt x="23407" y="88056"/>
                </a:lnTo>
                <a:cubicBezTo>
                  <a:pt x="27733" y="66426"/>
                  <a:pt x="41502" y="48994"/>
                  <a:pt x="63698" y="48994"/>
                </a:cubicBezTo>
                <a:close/>
                <a:moveTo>
                  <a:pt x="72451" y="151589"/>
                </a:moveTo>
                <a:cubicBezTo>
                  <a:pt x="71336" y="159392"/>
                  <a:pt x="64648" y="166080"/>
                  <a:pt x="55731" y="166080"/>
                </a:cubicBezTo>
                <a:cubicBezTo>
                  <a:pt x="51273" y="166080"/>
                  <a:pt x="47929" y="163850"/>
                  <a:pt x="44585" y="160506"/>
                </a:cubicBezTo>
                <a:cubicBezTo>
                  <a:pt x="42356" y="158277"/>
                  <a:pt x="41241" y="154933"/>
                  <a:pt x="41241" y="151589"/>
                </a:cubicBezTo>
                <a:close/>
                <a:moveTo>
                  <a:pt x="188372" y="151589"/>
                </a:moveTo>
                <a:cubicBezTo>
                  <a:pt x="188372" y="154933"/>
                  <a:pt x="186142" y="159392"/>
                  <a:pt x="182799" y="161621"/>
                </a:cubicBezTo>
                <a:cubicBezTo>
                  <a:pt x="179455" y="164965"/>
                  <a:pt x="176111" y="166080"/>
                  <a:pt x="171652" y="166080"/>
                </a:cubicBezTo>
                <a:cubicBezTo>
                  <a:pt x="167194" y="166080"/>
                  <a:pt x="163850" y="163850"/>
                  <a:pt x="160506" y="160506"/>
                </a:cubicBezTo>
                <a:cubicBezTo>
                  <a:pt x="158277" y="158277"/>
                  <a:pt x="157162" y="154933"/>
                  <a:pt x="157162" y="151589"/>
                </a:cubicBezTo>
                <a:close/>
                <a:moveTo>
                  <a:pt x="80253" y="0"/>
                </a:moveTo>
                <a:cubicBezTo>
                  <a:pt x="74680" y="0"/>
                  <a:pt x="69107" y="4459"/>
                  <a:pt x="70221" y="10032"/>
                </a:cubicBezTo>
                <a:lnTo>
                  <a:pt x="70221" y="27866"/>
                </a:lnTo>
                <a:cubicBezTo>
                  <a:pt x="39012" y="32324"/>
                  <a:pt x="14490" y="54617"/>
                  <a:pt x="5573" y="83597"/>
                </a:cubicBezTo>
                <a:cubicBezTo>
                  <a:pt x="2229" y="85826"/>
                  <a:pt x="0" y="90285"/>
                  <a:pt x="0" y="94743"/>
                </a:cubicBezTo>
                <a:lnTo>
                  <a:pt x="0" y="137099"/>
                </a:lnTo>
                <a:cubicBezTo>
                  <a:pt x="0" y="144902"/>
                  <a:pt x="6688" y="150475"/>
                  <a:pt x="14490" y="150475"/>
                </a:cubicBezTo>
                <a:lnTo>
                  <a:pt x="17834" y="150475"/>
                </a:lnTo>
                <a:cubicBezTo>
                  <a:pt x="18949" y="170538"/>
                  <a:pt x="34553" y="186143"/>
                  <a:pt x="53502" y="188372"/>
                </a:cubicBezTo>
                <a:lnTo>
                  <a:pt x="55731" y="188372"/>
                </a:lnTo>
                <a:cubicBezTo>
                  <a:pt x="75795" y="188372"/>
                  <a:pt x="92514" y="171653"/>
                  <a:pt x="93629" y="151589"/>
                </a:cubicBezTo>
                <a:lnTo>
                  <a:pt x="93629" y="150475"/>
                </a:lnTo>
                <a:lnTo>
                  <a:pt x="133755" y="150475"/>
                </a:lnTo>
                <a:cubicBezTo>
                  <a:pt x="134870" y="170538"/>
                  <a:pt x="150474" y="187257"/>
                  <a:pt x="170538" y="188372"/>
                </a:cubicBezTo>
                <a:lnTo>
                  <a:pt x="172767" y="188372"/>
                </a:lnTo>
                <a:cubicBezTo>
                  <a:pt x="192830" y="188372"/>
                  <a:pt x="209550" y="171653"/>
                  <a:pt x="210664" y="151589"/>
                </a:cubicBezTo>
                <a:cubicBezTo>
                  <a:pt x="210664" y="151589"/>
                  <a:pt x="210664" y="151589"/>
                  <a:pt x="210664" y="150475"/>
                </a:cubicBezTo>
                <a:cubicBezTo>
                  <a:pt x="216237" y="150475"/>
                  <a:pt x="220696" y="146016"/>
                  <a:pt x="220696" y="140443"/>
                </a:cubicBezTo>
                <a:lnTo>
                  <a:pt x="220696" y="10032"/>
                </a:lnTo>
                <a:cubicBezTo>
                  <a:pt x="220696" y="4459"/>
                  <a:pt x="216237" y="0"/>
                  <a:pt x="210664" y="0"/>
                </a:cubicBezTo>
                <a:close/>
              </a:path>
            </a:pathLst>
          </a:custGeom>
          <a:solidFill>
            <a:srgbClr val="31A7DF"/>
          </a:solidFill>
          <a:ln>
            <a:noFill/>
          </a:ln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" name="Google Shape;110;p12"/>
          <p:cNvGrpSpPr/>
          <p:nvPr/>
        </p:nvGrpSpPr>
        <p:grpSpPr>
          <a:xfrm>
            <a:off x="10792184" y="1297597"/>
            <a:ext cx="317337" cy="231001"/>
            <a:chOff x="666750" y="238125"/>
            <a:chExt cx="5372525" cy="4375025"/>
          </a:xfrm>
        </p:grpSpPr>
        <p:sp>
          <p:nvSpPr>
            <p:cNvPr id="111" name="Google Shape;111;p12"/>
            <p:cNvSpPr/>
            <p:nvPr/>
          </p:nvSpPr>
          <p:spPr>
            <a:xfrm>
              <a:off x="1446975" y="238125"/>
              <a:ext cx="1761150" cy="2140100"/>
            </a:xfrm>
            <a:custGeom>
              <a:avLst/>
              <a:gdLst/>
              <a:ahLst/>
              <a:cxnLst/>
              <a:rect l="l" t="t" r="r" b="b"/>
              <a:pathLst>
                <a:path w="70446" h="85604" extrusionOk="0">
                  <a:moveTo>
                    <a:pt x="35669" y="0"/>
                  </a:moveTo>
                  <a:cubicBezTo>
                    <a:pt x="6242" y="0"/>
                    <a:pt x="1" y="19617"/>
                    <a:pt x="1" y="42802"/>
                  </a:cubicBezTo>
                  <a:cubicBezTo>
                    <a:pt x="1" y="66878"/>
                    <a:pt x="16051" y="85603"/>
                    <a:pt x="35669" y="85603"/>
                  </a:cubicBezTo>
                  <a:cubicBezTo>
                    <a:pt x="55286" y="85603"/>
                    <a:pt x="70445" y="66878"/>
                    <a:pt x="70445" y="42802"/>
                  </a:cubicBezTo>
                  <a:cubicBezTo>
                    <a:pt x="70445" y="18726"/>
                    <a:pt x="65095" y="0"/>
                    <a:pt x="35669" y="0"/>
                  </a:cubicBezTo>
                  <a:close/>
                </a:path>
              </a:pathLst>
            </a:custGeom>
            <a:solidFill>
              <a:srgbClr val="31A7DF"/>
            </a:solidFill>
            <a:ln>
              <a:noFill/>
            </a:ln>
          </p:spPr>
          <p:txBody>
            <a:bodyPr spcFirstLastPara="1" wrap="square" lIns="48800" tIns="48800" rIns="48800" bIns="488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600"/>
              </a:pP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2"/>
            <p:cNvSpPr/>
            <p:nvPr/>
          </p:nvSpPr>
          <p:spPr>
            <a:xfrm>
              <a:off x="666750" y="400555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w="120000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31A7DF"/>
            </a:solidFill>
            <a:ln>
              <a:noFill/>
            </a:ln>
          </p:spPr>
          <p:txBody>
            <a:bodyPr spcFirstLastPara="1" wrap="square" lIns="48800" tIns="48800" rIns="48800" bIns="488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600"/>
              </a:pP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2"/>
            <p:cNvSpPr/>
            <p:nvPr/>
          </p:nvSpPr>
          <p:spPr>
            <a:xfrm>
              <a:off x="666750" y="2467375"/>
              <a:ext cx="3343900" cy="2145775"/>
            </a:xfrm>
            <a:custGeom>
              <a:avLst/>
              <a:gdLst/>
              <a:ahLst/>
              <a:cxnLst/>
              <a:rect l="l" t="t" r="r" b="b"/>
              <a:pathLst>
                <a:path w="133756" h="85831" extrusionOk="0">
                  <a:moveTo>
                    <a:pt x="47260" y="0"/>
                  </a:moveTo>
                  <a:cubicBezTo>
                    <a:pt x="6242" y="7134"/>
                    <a:pt x="892" y="18726"/>
                    <a:pt x="0" y="58853"/>
                  </a:cubicBezTo>
                  <a:cubicBezTo>
                    <a:pt x="0" y="59744"/>
                    <a:pt x="0" y="60636"/>
                    <a:pt x="0" y="61528"/>
                  </a:cubicBezTo>
                  <a:lnTo>
                    <a:pt x="0" y="65986"/>
                  </a:lnTo>
                  <a:cubicBezTo>
                    <a:pt x="0" y="65986"/>
                    <a:pt x="10700" y="85604"/>
                    <a:pt x="66878" y="85604"/>
                  </a:cubicBezTo>
                  <a:cubicBezTo>
                    <a:pt x="69326" y="85757"/>
                    <a:pt x="71747" y="85831"/>
                    <a:pt x="74147" y="85831"/>
                  </a:cubicBezTo>
                  <a:cubicBezTo>
                    <a:pt x="85735" y="85831"/>
                    <a:pt x="96815" y="84100"/>
                    <a:pt x="107896" y="81145"/>
                  </a:cubicBezTo>
                  <a:cubicBezTo>
                    <a:pt x="129297" y="75795"/>
                    <a:pt x="133755" y="65986"/>
                    <a:pt x="133755" y="65986"/>
                  </a:cubicBezTo>
                  <a:lnTo>
                    <a:pt x="133755" y="63311"/>
                  </a:lnTo>
                  <a:cubicBezTo>
                    <a:pt x="133755" y="62419"/>
                    <a:pt x="133755" y="61528"/>
                    <a:pt x="132864" y="60636"/>
                  </a:cubicBezTo>
                  <a:cubicBezTo>
                    <a:pt x="132864" y="34777"/>
                    <a:pt x="130189" y="19618"/>
                    <a:pt x="118596" y="11592"/>
                  </a:cubicBezTo>
                  <a:cubicBezTo>
                    <a:pt x="108788" y="5350"/>
                    <a:pt x="97196" y="892"/>
                    <a:pt x="85603" y="0"/>
                  </a:cubicBezTo>
                  <a:cubicBezTo>
                    <a:pt x="81711" y="4671"/>
                    <a:pt x="75780" y="7303"/>
                    <a:pt x="69590" y="7303"/>
                  </a:cubicBezTo>
                  <a:cubicBezTo>
                    <a:pt x="68690" y="7303"/>
                    <a:pt x="67784" y="7247"/>
                    <a:pt x="66878" y="7134"/>
                  </a:cubicBezTo>
                  <a:cubicBezTo>
                    <a:pt x="65972" y="7247"/>
                    <a:pt x="65065" y="7303"/>
                    <a:pt x="64163" y="7303"/>
                  </a:cubicBezTo>
                  <a:cubicBezTo>
                    <a:pt x="57961" y="7303"/>
                    <a:pt x="51931" y="4671"/>
                    <a:pt x="47260" y="0"/>
                  </a:cubicBezTo>
                  <a:close/>
                </a:path>
              </a:pathLst>
            </a:custGeom>
            <a:solidFill>
              <a:srgbClr val="31A7DF"/>
            </a:solidFill>
            <a:ln>
              <a:noFill/>
            </a:ln>
          </p:spPr>
          <p:txBody>
            <a:bodyPr spcFirstLastPara="1" wrap="square" lIns="48800" tIns="48800" rIns="48800" bIns="488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600"/>
              </a:pP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2"/>
            <p:cNvSpPr/>
            <p:nvPr/>
          </p:nvSpPr>
          <p:spPr>
            <a:xfrm>
              <a:off x="3720825" y="550200"/>
              <a:ext cx="1649675" cy="1894900"/>
            </a:xfrm>
            <a:custGeom>
              <a:avLst/>
              <a:gdLst/>
              <a:ahLst/>
              <a:cxnLst/>
              <a:rect l="l" t="t" r="r" b="b"/>
              <a:pathLst>
                <a:path w="65987" h="75796" extrusionOk="0">
                  <a:moveTo>
                    <a:pt x="32993" y="1"/>
                  </a:moveTo>
                  <a:cubicBezTo>
                    <a:pt x="6242" y="1"/>
                    <a:pt x="1784" y="16943"/>
                    <a:pt x="1784" y="38344"/>
                  </a:cubicBezTo>
                  <a:cubicBezTo>
                    <a:pt x="0" y="57070"/>
                    <a:pt x="14267" y="74012"/>
                    <a:pt x="32993" y="75796"/>
                  </a:cubicBezTo>
                  <a:cubicBezTo>
                    <a:pt x="52611" y="74012"/>
                    <a:pt x="65986" y="57070"/>
                    <a:pt x="64203" y="38344"/>
                  </a:cubicBezTo>
                  <a:cubicBezTo>
                    <a:pt x="64203" y="16943"/>
                    <a:pt x="59744" y="1"/>
                    <a:pt x="32993" y="1"/>
                  </a:cubicBezTo>
                  <a:close/>
                </a:path>
              </a:pathLst>
            </a:custGeom>
            <a:solidFill>
              <a:srgbClr val="31A7DF"/>
            </a:solidFill>
            <a:ln>
              <a:noFill/>
            </a:ln>
          </p:spPr>
          <p:txBody>
            <a:bodyPr spcFirstLastPara="1" wrap="square" lIns="48800" tIns="48800" rIns="48800" bIns="488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600"/>
              </a:pP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2"/>
            <p:cNvSpPr/>
            <p:nvPr/>
          </p:nvSpPr>
          <p:spPr>
            <a:xfrm>
              <a:off x="2650775" y="4072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31A7DF"/>
            </a:solidFill>
            <a:ln>
              <a:noFill/>
            </a:ln>
          </p:spPr>
          <p:txBody>
            <a:bodyPr spcFirstLastPara="1" wrap="square" lIns="48800" tIns="48800" rIns="48800" bIns="488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600"/>
              </a:pP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2"/>
            <p:cNvSpPr/>
            <p:nvPr/>
          </p:nvSpPr>
          <p:spPr>
            <a:xfrm>
              <a:off x="3943750" y="2511950"/>
              <a:ext cx="2095525" cy="1917175"/>
            </a:xfrm>
            <a:custGeom>
              <a:avLst/>
              <a:gdLst/>
              <a:ahLst/>
              <a:cxnLst/>
              <a:rect l="l" t="t" r="r" b="b"/>
              <a:pathLst>
                <a:path w="83821" h="76687" extrusionOk="0">
                  <a:moveTo>
                    <a:pt x="7134" y="1"/>
                  </a:moveTo>
                  <a:cubicBezTo>
                    <a:pt x="4459" y="1"/>
                    <a:pt x="1784" y="1784"/>
                    <a:pt x="0" y="1784"/>
                  </a:cubicBezTo>
                  <a:cubicBezTo>
                    <a:pt x="19618" y="24077"/>
                    <a:pt x="11592" y="70445"/>
                    <a:pt x="9809" y="75795"/>
                  </a:cubicBezTo>
                  <a:cubicBezTo>
                    <a:pt x="9809" y="75795"/>
                    <a:pt x="17834" y="76687"/>
                    <a:pt x="24076" y="76687"/>
                  </a:cubicBezTo>
                  <a:cubicBezTo>
                    <a:pt x="74903" y="76687"/>
                    <a:pt x="83820" y="59745"/>
                    <a:pt x="83820" y="59745"/>
                  </a:cubicBezTo>
                  <a:lnTo>
                    <a:pt x="83820" y="56178"/>
                  </a:lnTo>
                  <a:cubicBezTo>
                    <a:pt x="83820" y="56178"/>
                    <a:pt x="82929" y="56178"/>
                    <a:pt x="82929" y="54394"/>
                  </a:cubicBezTo>
                  <a:cubicBezTo>
                    <a:pt x="82929" y="17835"/>
                    <a:pt x="77578" y="7134"/>
                    <a:pt x="41019" y="1"/>
                  </a:cubicBezTo>
                  <a:cubicBezTo>
                    <a:pt x="36560" y="4459"/>
                    <a:pt x="30318" y="7134"/>
                    <a:pt x="24076" y="7134"/>
                  </a:cubicBezTo>
                  <a:cubicBezTo>
                    <a:pt x="17834" y="7134"/>
                    <a:pt x="11592" y="4459"/>
                    <a:pt x="7134" y="1"/>
                  </a:cubicBezTo>
                  <a:close/>
                </a:path>
              </a:pathLst>
            </a:custGeom>
            <a:solidFill>
              <a:srgbClr val="31A7DF"/>
            </a:solidFill>
            <a:ln>
              <a:noFill/>
            </a:ln>
          </p:spPr>
          <p:txBody>
            <a:bodyPr spcFirstLastPara="1" wrap="square" lIns="48800" tIns="48800" rIns="48800" bIns="488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600"/>
              </a:pP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" name="Google Shape;117;p12"/>
          <p:cNvSpPr/>
          <p:nvPr/>
        </p:nvSpPr>
        <p:spPr>
          <a:xfrm>
            <a:off x="8808741" y="1287004"/>
            <a:ext cx="257801" cy="230981"/>
          </a:xfrm>
          <a:custGeom>
            <a:avLst/>
            <a:gdLst/>
            <a:ahLst/>
            <a:cxnLst/>
            <a:rect l="l" t="t" r="r" b="b"/>
            <a:pathLst>
              <a:path w="184583" h="169424" extrusionOk="0">
                <a:moveTo>
                  <a:pt x="50827" y="0"/>
                </a:moveTo>
                <a:cubicBezTo>
                  <a:pt x="22293" y="0"/>
                  <a:pt x="0" y="22293"/>
                  <a:pt x="0" y="50827"/>
                </a:cubicBezTo>
                <a:cubicBezTo>
                  <a:pt x="0" y="85603"/>
                  <a:pt x="31210" y="114138"/>
                  <a:pt x="79361" y="156940"/>
                </a:cubicBezTo>
                <a:lnTo>
                  <a:pt x="91845" y="169423"/>
                </a:lnTo>
                <a:lnTo>
                  <a:pt x="105221" y="156940"/>
                </a:lnTo>
                <a:cubicBezTo>
                  <a:pt x="153373" y="114138"/>
                  <a:pt x="184582" y="85603"/>
                  <a:pt x="184582" y="50827"/>
                </a:cubicBezTo>
                <a:cubicBezTo>
                  <a:pt x="184582" y="22293"/>
                  <a:pt x="162290" y="0"/>
                  <a:pt x="133755" y="0"/>
                </a:cubicBezTo>
                <a:cubicBezTo>
                  <a:pt x="117705" y="0"/>
                  <a:pt x="102546" y="7134"/>
                  <a:pt x="91845" y="19617"/>
                </a:cubicBezTo>
                <a:cubicBezTo>
                  <a:pt x="82037" y="7134"/>
                  <a:pt x="66878" y="0"/>
                  <a:pt x="50827" y="0"/>
                </a:cubicBezTo>
                <a:close/>
              </a:path>
            </a:pathLst>
          </a:custGeom>
          <a:solidFill>
            <a:srgbClr val="31A7DF"/>
          </a:solidFill>
          <a:ln>
            <a:noFill/>
          </a:ln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2"/>
          <p:cNvSpPr/>
          <p:nvPr/>
        </p:nvSpPr>
        <p:spPr>
          <a:xfrm>
            <a:off x="6733243" y="1289324"/>
            <a:ext cx="315307" cy="247699"/>
          </a:xfrm>
          <a:custGeom>
            <a:avLst/>
            <a:gdLst/>
            <a:ahLst/>
            <a:cxnLst/>
            <a:rect l="l" t="t" r="r" b="b"/>
            <a:pathLst>
              <a:path w="231843" h="203032" extrusionOk="0">
                <a:moveTo>
                  <a:pt x="161621" y="19118"/>
                </a:moveTo>
                <a:cubicBezTo>
                  <a:pt x="168308" y="19118"/>
                  <a:pt x="174996" y="25805"/>
                  <a:pt x="174996" y="33608"/>
                </a:cubicBezTo>
                <a:cubicBezTo>
                  <a:pt x="174996" y="36952"/>
                  <a:pt x="173882" y="41410"/>
                  <a:pt x="170538" y="43639"/>
                </a:cubicBezTo>
                <a:cubicBezTo>
                  <a:pt x="168308" y="46983"/>
                  <a:pt x="163850" y="48098"/>
                  <a:pt x="160506" y="48098"/>
                </a:cubicBezTo>
                <a:lnTo>
                  <a:pt x="131526" y="48098"/>
                </a:lnTo>
                <a:lnTo>
                  <a:pt x="150474" y="24691"/>
                </a:lnTo>
                <a:cubicBezTo>
                  <a:pt x="152704" y="21347"/>
                  <a:pt x="157162" y="19118"/>
                  <a:pt x="161621" y="19118"/>
                </a:cubicBezTo>
                <a:close/>
                <a:moveTo>
                  <a:pt x="72451" y="20232"/>
                </a:moveTo>
                <a:cubicBezTo>
                  <a:pt x="75795" y="20232"/>
                  <a:pt x="80253" y="21347"/>
                  <a:pt x="82482" y="24691"/>
                </a:cubicBezTo>
                <a:lnTo>
                  <a:pt x="101431" y="49213"/>
                </a:lnTo>
                <a:lnTo>
                  <a:pt x="71336" y="49213"/>
                </a:lnTo>
                <a:cubicBezTo>
                  <a:pt x="63534" y="48098"/>
                  <a:pt x="57961" y="42525"/>
                  <a:pt x="57961" y="34722"/>
                </a:cubicBezTo>
                <a:cubicBezTo>
                  <a:pt x="57961" y="31379"/>
                  <a:pt x="59075" y="26920"/>
                  <a:pt x="61304" y="24691"/>
                </a:cubicBezTo>
                <a:cubicBezTo>
                  <a:pt x="64648" y="21347"/>
                  <a:pt x="67992" y="20232"/>
                  <a:pt x="72451" y="20232"/>
                </a:cubicBezTo>
                <a:close/>
                <a:moveTo>
                  <a:pt x="140443" y="68161"/>
                </a:moveTo>
                <a:lnTo>
                  <a:pt x="141557" y="97142"/>
                </a:lnTo>
                <a:lnTo>
                  <a:pt x="141557" y="176280"/>
                </a:lnTo>
                <a:cubicBezTo>
                  <a:pt x="141557" y="178509"/>
                  <a:pt x="140443" y="180739"/>
                  <a:pt x="138214" y="181853"/>
                </a:cubicBezTo>
                <a:cubicBezTo>
                  <a:pt x="135984" y="184083"/>
                  <a:pt x="133755" y="184083"/>
                  <a:pt x="131526" y="184083"/>
                </a:cubicBezTo>
                <a:lnTo>
                  <a:pt x="101431" y="184083"/>
                </a:lnTo>
                <a:cubicBezTo>
                  <a:pt x="99202" y="184083"/>
                  <a:pt x="96972" y="184083"/>
                  <a:pt x="94743" y="181853"/>
                </a:cubicBezTo>
                <a:cubicBezTo>
                  <a:pt x="92514" y="180739"/>
                  <a:pt x="91399" y="178509"/>
                  <a:pt x="92514" y="176280"/>
                </a:cubicBezTo>
                <a:lnTo>
                  <a:pt x="92514" y="68161"/>
                </a:lnTo>
                <a:close/>
                <a:moveTo>
                  <a:pt x="74373" y="1"/>
                </a:moveTo>
                <a:cubicBezTo>
                  <a:pt x="73363" y="1"/>
                  <a:pt x="72349" y="56"/>
                  <a:pt x="71336" y="169"/>
                </a:cubicBezTo>
                <a:cubicBezTo>
                  <a:pt x="62419" y="169"/>
                  <a:pt x="53502" y="3513"/>
                  <a:pt x="47929" y="10201"/>
                </a:cubicBezTo>
                <a:cubicBezTo>
                  <a:pt x="41241" y="15774"/>
                  <a:pt x="37897" y="24691"/>
                  <a:pt x="37897" y="33608"/>
                </a:cubicBezTo>
                <a:cubicBezTo>
                  <a:pt x="36783" y="43639"/>
                  <a:pt x="41241" y="51442"/>
                  <a:pt x="47929" y="58130"/>
                </a:cubicBezTo>
                <a:cubicBezTo>
                  <a:pt x="53502" y="64817"/>
                  <a:pt x="62419" y="68161"/>
                  <a:pt x="71336" y="68161"/>
                </a:cubicBezTo>
                <a:lnTo>
                  <a:pt x="4459" y="68161"/>
                </a:lnTo>
                <a:cubicBezTo>
                  <a:pt x="3344" y="68161"/>
                  <a:pt x="2229" y="69276"/>
                  <a:pt x="1115" y="70391"/>
                </a:cubicBezTo>
                <a:cubicBezTo>
                  <a:pt x="0" y="70391"/>
                  <a:pt x="0" y="71505"/>
                  <a:pt x="0" y="73734"/>
                </a:cubicBezTo>
                <a:lnTo>
                  <a:pt x="0" y="121663"/>
                </a:lnTo>
                <a:cubicBezTo>
                  <a:pt x="0" y="122778"/>
                  <a:pt x="0" y="123893"/>
                  <a:pt x="1115" y="125007"/>
                </a:cubicBezTo>
                <a:cubicBezTo>
                  <a:pt x="2229" y="125007"/>
                  <a:pt x="3344" y="126122"/>
                  <a:pt x="4459" y="126122"/>
                </a:cubicBezTo>
                <a:lnTo>
                  <a:pt x="18949" y="126122"/>
                </a:lnTo>
                <a:lnTo>
                  <a:pt x="18949" y="188541"/>
                </a:lnTo>
                <a:cubicBezTo>
                  <a:pt x="18949" y="196343"/>
                  <a:pt x="24522" y="203031"/>
                  <a:pt x="32324" y="203031"/>
                </a:cubicBezTo>
                <a:lnTo>
                  <a:pt x="198403" y="203031"/>
                </a:lnTo>
                <a:cubicBezTo>
                  <a:pt x="202862" y="203031"/>
                  <a:pt x="206206" y="200802"/>
                  <a:pt x="208435" y="198573"/>
                </a:cubicBezTo>
                <a:cubicBezTo>
                  <a:pt x="211779" y="195229"/>
                  <a:pt x="212893" y="191885"/>
                  <a:pt x="212893" y="187426"/>
                </a:cubicBezTo>
                <a:lnTo>
                  <a:pt x="212893" y="126122"/>
                </a:lnTo>
                <a:lnTo>
                  <a:pt x="227384" y="126122"/>
                </a:lnTo>
                <a:cubicBezTo>
                  <a:pt x="228498" y="126122"/>
                  <a:pt x="229613" y="125007"/>
                  <a:pt x="230727" y="123893"/>
                </a:cubicBezTo>
                <a:cubicBezTo>
                  <a:pt x="231842" y="122778"/>
                  <a:pt x="231842" y="121663"/>
                  <a:pt x="231842" y="120549"/>
                </a:cubicBezTo>
                <a:lnTo>
                  <a:pt x="231842" y="72620"/>
                </a:lnTo>
                <a:cubicBezTo>
                  <a:pt x="231842" y="71505"/>
                  <a:pt x="231842" y="70391"/>
                  <a:pt x="230727" y="70391"/>
                </a:cubicBezTo>
                <a:cubicBezTo>
                  <a:pt x="230727" y="69276"/>
                  <a:pt x="228498" y="68161"/>
                  <a:pt x="227384" y="68161"/>
                </a:cubicBezTo>
                <a:lnTo>
                  <a:pt x="161621" y="68161"/>
                </a:lnTo>
                <a:cubicBezTo>
                  <a:pt x="170538" y="68161"/>
                  <a:pt x="178340" y="64817"/>
                  <a:pt x="185028" y="59244"/>
                </a:cubicBezTo>
                <a:cubicBezTo>
                  <a:pt x="191716" y="52557"/>
                  <a:pt x="195059" y="43639"/>
                  <a:pt x="195059" y="33608"/>
                </a:cubicBezTo>
                <a:cubicBezTo>
                  <a:pt x="195059" y="24691"/>
                  <a:pt x="191716" y="16888"/>
                  <a:pt x="185028" y="10201"/>
                </a:cubicBezTo>
                <a:cubicBezTo>
                  <a:pt x="178340" y="3513"/>
                  <a:pt x="170538" y="169"/>
                  <a:pt x="161621" y="169"/>
                </a:cubicBezTo>
                <a:cubicBezTo>
                  <a:pt x="151589" y="169"/>
                  <a:pt x="141557" y="4628"/>
                  <a:pt x="135984" y="12430"/>
                </a:cubicBezTo>
                <a:lnTo>
                  <a:pt x="115921" y="36952"/>
                </a:lnTo>
                <a:lnTo>
                  <a:pt x="98087" y="12430"/>
                </a:lnTo>
                <a:cubicBezTo>
                  <a:pt x="92075" y="4414"/>
                  <a:pt x="83360" y="1"/>
                  <a:pt x="74373" y="1"/>
                </a:cubicBezTo>
                <a:close/>
              </a:path>
            </a:pathLst>
          </a:custGeom>
          <a:solidFill>
            <a:srgbClr val="31A7DF"/>
          </a:solidFill>
          <a:ln>
            <a:noFill/>
          </a:ln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>
              <a:buClr>
                <a:srgbClr val="000000"/>
              </a:buClr>
              <a:buSzPts val="600"/>
            </a:pP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2"/>
          <p:cNvSpPr/>
          <p:nvPr/>
        </p:nvSpPr>
        <p:spPr>
          <a:xfrm>
            <a:off x="5733469" y="2711020"/>
            <a:ext cx="1264400" cy="7596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 algn="ctr">
              <a:buClr>
                <a:srgbClr val="000000"/>
              </a:buClr>
              <a:buSzPts val="600"/>
            </a:pPr>
            <a:r>
              <a:rPr lang="pt-BR" sz="800">
                <a:latin typeface="Raleway ExtraBold"/>
                <a:ea typeface="Raleway ExtraBold"/>
                <a:cs typeface="Raleway ExtraBold"/>
                <a:sym typeface="Raleway ExtraBold"/>
              </a:rPr>
              <a:t>Регулярные обновления</a:t>
            </a:r>
            <a:endParaRPr sz="800">
              <a:solidFill>
                <a:srgbClr val="0000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20" name="Google Shape;120;p12"/>
          <p:cNvSpPr/>
          <p:nvPr/>
        </p:nvSpPr>
        <p:spPr>
          <a:xfrm>
            <a:off x="7527129" y="5330967"/>
            <a:ext cx="1264400" cy="75960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 algn="ctr">
              <a:buClr>
                <a:srgbClr val="000000"/>
              </a:buClr>
              <a:buSzPts val="600"/>
            </a:pPr>
            <a:r>
              <a:rPr lang="pt-BR" sz="800" dirty="0">
                <a:latin typeface="Raleway ExtraBold"/>
                <a:ea typeface="Raleway ExtraBold"/>
                <a:cs typeface="Raleway ExtraBold"/>
                <a:sym typeface="Raleway ExtraBold"/>
              </a:rPr>
              <a:t>Подписка</a:t>
            </a:r>
            <a:endParaRPr sz="800" dirty="0"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121" name="Google Shape;121;p12"/>
          <p:cNvPicPr preferRelativeResize="0"/>
          <p:nvPr/>
        </p:nvPicPr>
        <p:blipFill rotWithShape="1">
          <a:blip r:embed="rId3">
            <a:alphaModFix/>
          </a:blip>
          <a:srcRect l="12129" t="11696" r="15839" b="11557"/>
          <a:stretch/>
        </p:blipFill>
        <p:spPr>
          <a:xfrm>
            <a:off x="973152" y="564855"/>
            <a:ext cx="1353632" cy="58660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2"/>
          <p:cNvSpPr/>
          <p:nvPr/>
        </p:nvSpPr>
        <p:spPr>
          <a:xfrm>
            <a:off x="4201239" y="5329308"/>
            <a:ext cx="1264400" cy="75960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 algn="ctr">
              <a:buClr>
                <a:srgbClr val="000000"/>
              </a:buClr>
              <a:buSzPts val="600"/>
            </a:pPr>
            <a:r>
              <a:rPr lang="pt-BR" sz="800">
                <a:latin typeface="Raleway ExtraBold"/>
                <a:ea typeface="Raleway ExtraBold"/>
                <a:cs typeface="Raleway ExtraBold"/>
                <a:sym typeface="Raleway ExtraBold"/>
              </a:rPr>
              <a:t>Маркетинг (реклама)</a:t>
            </a:r>
            <a:endParaRPr sz="800">
              <a:solidFill>
                <a:srgbClr val="0000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23" name="Google Shape;123;p12"/>
          <p:cNvSpPr/>
          <p:nvPr/>
        </p:nvSpPr>
        <p:spPr>
          <a:xfrm>
            <a:off x="1317325" y="2761777"/>
            <a:ext cx="1264400" cy="75960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 algn="ctr">
              <a:buClr>
                <a:srgbClr val="000000"/>
              </a:buClr>
              <a:buSzPts val="600"/>
            </a:pPr>
            <a:r>
              <a:rPr lang="pt-BR" sz="800" dirty="0">
                <a:latin typeface="Raleway ExtraBold"/>
                <a:ea typeface="Raleway ExtraBold"/>
                <a:cs typeface="Raleway ExtraBold"/>
                <a:sym typeface="Raleway ExtraBold"/>
              </a:rPr>
              <a:t>ML / CV разработчики</a:t>
            </a:r>
            <a:endParaRPr sz="800" dirty="0">
              <a:solidFill>
                <a:srgbClr val="0000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24" name="Google Shape;124;p12"/>
          <p:cNvSpPr/>
          <p:nvPr/>
        </p:nvSpPr>
        <p:spPr>
          <a:xfrm>
            <a:off x="5178215" y="3555787"/>
            <a:ext cx="1264400" cy="75960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 algn="ctr">
              <a:buClr>
                <a:srgbClr val="000000"/>
              </a:buClr>
              <a:buSzPts val="600"/>
            </a:pPr>
            <a:r>
              <a:rPr lang="pt-BR" sz="800">
                <a:latin typeface="Raleway ExtraBold"/>
                <a:ea typeface="Raleway ExtraBold"/>
                <a:cs typeface="Raleway ExtraBold"/>
                <a:sym typeface="Raleway ExtraBold"/>
              </a:rPr>
              <a:t>Лицензирование ПО</a:t>
            </a:r>
            <a:endParaRPr sz="800">
              <a:solidFill>
                <a:srgbClr val="0000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25" name="Google Shape;125;p12"/>
          <p:cNvSpPr/>
          <p:nvPr/>
        </p:nvSpPr>
        <p:spPr>
          <a:xfrm>
            <a:off x="7802323" y="2217695"/>
            <a:ext cx="1264400" cy="75960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 algn="ctr">
              <a:buClr>
                <a:srgbClr val="000000"/>
              </a:buClr>
              <a:buSzPts val="600"/>
            </a:pPr>
            <a:r>
              <a:rPr lang="pt-BR" sz="800">
                <a:latin typeface="Raleway ExtraBold"/>
                <a:ea typeface="Raleway ExtraBold"/>
                <a:cs typeface="Raleway ExtraBold"/>
                <a:sym typeface="Raleway ExtraBold"/>
              </a:rPr>
              <a:t>Регулярные обновления и постоянная техническая поддержка</a:t>
            </a:r>
            <a:endParaRPr sz="800">
              <a:solidFill>
                <a:srgbClr val="0000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26" name="Google Shape;120;p12">
            <a:extLst>
              <a:ext uri="{FF2B5EF4-FFF2-40B4-BE49-F238E27FC236}">
                <a16:creationId xmlns:a16="http://schemas.microsoft.com/office/drawing/2014/main" id="{FDC69BB1-0738-4B9A-BC64-D2F3BA6F5813}"/>
              </a:ext>
            </a:extLst>
          </p:cNvPr>
          <p:cNvSpPr/>
          <p:nvPr/>
        </p:nvSpPr>
        <p:spPr>
          <a:xfrm>
            <a:off x="9096175" y="5329308"/>
            <a:ext cx="1264400" cy="75960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48800" tIns="48800" rIns="48800" bIns="48800" anchor="ctr" anchorCtr="0">
            <a:noAutofit/>
          </a:bodyPr>
          <a:lstStyle/>
          <a:p>
            <a:pPr algn="ctr">
              <a:buClr>
                <a:srgbClr val="000000"/>
              </a:buClr>
              <a:buSzPts val="600"/>
            </a:pPr>
            <a:r>
              <a:rPr lang="ru-RU" sz="800" dirty="0">
                <a:latin typeface="Raleway ExtraBold"/>
                <a:ea typeface="Raleway ExtraBold"/>
                <a:cs typeface="Raleway ExtraBold"/>
                <a:sym typeface="Raleway ExtraBold"/>
              </a:rPr>
              <a:t>Зарплата за поддержку</a:t>
            </a:r>
            <a:endParaRPr sz="800" dirty="0"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903591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5669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Средства</a:t>
            </a:r>
            <a:r>
              <a:rPr spc="-80" dirty="0"/>
              <a:t> </a:t>
            </a:r>
            <a:r>
              <a:rPr spc="-10" dirty="0"/>
              <a:t>реализации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08703" y="1996461"/>
            <a:ext cx="3892272" cy="103157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62555" y="4024884"/>
            <a:ext cx="1139638" cy="120853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84071" y="5349592"/>
            <a:ext cx="957097" cy="34047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lang="en-US" sz="2100" spc="-10" dirty="0">
                <a:latin typeface="Segoe UI Light"/>
                <a:cs typeface="Segoe UI Light"/>
              </a:rPr>
              <a:t>Docker</a:t>
            </a:r>
            <a:endParaRPr sz="2100" dirty="0">
              <a:latin typeface="Segoe UI Light"/>
              <a:cs typeface="Segoe UI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28786" y="5510064"/>
            <a:ext cx="913765" cy="3517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-10" dirty="0">
                <a:latin typeface="Segoe UI Light"/>
                <a:cs typeface="Segoe UI Light"/>
              </a:rPr>
              <a:t>NUMPY</a:t>
            </a:r>
            <a:endParaRPr sz="2100" dirty="0">
              <a:latin typeface="Segoe UI Light"/>
              <a:cs typeface="Segoe UI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34249" y="5436730"/>
            <a:ext cx="1123499" cy="34047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lang="en-US" sz="2100" spc="-25" dirty="0">
                <a:latin typeface="Segoe UI Light"/>
                <a:cs typeface="Segoe UI Light"/>
              </a:rPr>
              <a:t>YOLOv8</a:t>
            </a:r>
            <a:endParaRPr sz="2100" dirty="0">
              <a:latin typeface="Segoe UI Light"/>
              <a:cs typeface="Segoe UI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874451" y="5436730"/>
            <a:ext cx="1210310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lang="en-US" sz="2100" spc="-10" dirty="0">
                <a:latin typeface="Segoe UI Light"/>
                <a:cs typeface="Segoe UI Light"/>
              </a:rPr>
              <a:t>VSCODE</a:t>
            </a:r>
            <a:endParaRPr sz="2100" dirty="0">
              <a:latin typeface="Segoe UI Light"/>
              <a:cs typeface="Segoe UI Ligh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52961" y="4127707"/>
            <a:ext cx="1130795" cy="1054543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7570000" y="5515538"/>
            <a:ext cx="998855" cy="3517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-10" dirty="0">
                <a:latin typeface="Segoe UI Light"/>
                <a:cs typeface="Segoe UI Light"/>
              </a:rPr>
              <a:t>OpenCV</a:t>
            </a:r>
            <a:endParaRPr sz="2100" dirty="0">
              <a:latin typeface="Segoe UI Light"/>
              <a:cs typeface="Segoe UI Ligh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619234" y="5510064"/>
            <a:ext cx="79311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lang="en-US" sz="2100" spc="-10" dirty="0" err="1">
                <a:latin typeface="Segoe UI Light"/>
                <a:cs typeface="Segoe UI Light"/>
              </a:rPr>
              <a:t>PyQt</a:t>
            </a:r>
            <a:endParaRPr sz="2100" dirty="0">
              <a:latin typeface="Segoe UI Light"/>
              <a:cs typeface="Segoe UI Light"/>
            </a:endParaRPr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052047" y="88392"/>
            <a:ext cx="818388" cy="117195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422EB83-816A-4856-BEF5-C7A1E9681E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5239" y="4270657"/>
            <a:ext cx="952500" cy="952500"/>
          </a:xfrm>
          <a:prstGeom prst="rect">
            <a:avLst/>
          </a:prstGeom>
        </p:spPr>
      </p:pic>
      <p:pic>
        <p:nvPicPr>
          <p:cNvPr id="2050" name="Picture 2" descr="PyQt — Википедия">
            <a:extLst>
              <a:ext uri="{FF2B5EF4-FFF2-40B4-BE49-F238E27FC236}">
                <a16:creationId xmlns:a16="http://schemas.microsoft.com/office/drawing/2014/main" id="{6BB8E02B-ACB8-470F-92D1-2B07A1224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530" y="3946140"/>
            <a:ext cx="1346274" cy="140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To Convert YOLOv8 PyTorch TXT to meituan/yolov6">
            <a:extLst>
              <a:ext uri="{FF2B5EF4-FFF2-40B4-BE49-F238E27FC236}">
                <a16:creationId xmlns:a16="http://schemas.microsoft.com/office/drawing/2014/main" id="{56D7FEDB-6077-4F6E-81DF-C8A70D8CEC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15" t="33405" r="41387" b="32747"/>
          <a:stretch/>
        </p:blipFill>
        <p:spPr bwMode="auto">
          <a:xfrm>
            <a:off x="5689879" y="4270657"/>
            <a:ext cx="812241" cy="90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6AA585C-F048-45AD-B1E2-5534368537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7041" y="4270657"/>
            <a:ext cx="1520533" cy="1031577"/>
          </a:xfrm>
          <a:prstGeom prst="rect">
            <a:avLst/>
          </a:prstGeom>
        </p:spPr>
      </p:pic>
      <p:sp>
        <p:nvSpPr>
          <p:cNvPr id="25" name="object 9">
            <a:extLst>
              <a:ext uri="{FF2B5EF4-FFF2-40B4-BE49-F238E27FC236}">
                <a16:creationId xmlns:a16="http://schemas.microsoft.com/office/drawing/2014/main" id="{82A47866-87E0-499F-BF33-9613E45E92AD}"/>
              </a:ext>
            </a:extLst>
          </p:cNvPr>
          <p:cNvSpPr txBox="1"/>
          <p:nvPr/>
        </p:nvSpPr>
        <p:spPr>
          <a:xfrm>
            <a:off x="4055559" y="5425219"/>
            <a:ext cx="1123499" cy="34047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lang="en-US" sz="2100" spc="-25" dirty="0" err="1">
                <a:latin typeface="Segoe UI Light"/>
                <a:cs typeface="Segoe UI Light"/>
              </a:rPr>
              <a:t>Bytetrack</a:t>
            </a:r>
            <a:endParaRPr sz="2100" dirty="0">
              <a:latin typeface="Segoe UI Light"/>
              <a:cs typeface="Segoe UI Light"/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726BCA8-7671-4977-828D-24FE025D0F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8668" y="4086513"/>
            <a:ext cx="952500" cy="9525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90F854E7-DB65-4266-8D57-5475FB2EBF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1480" y="2821331"/>
            <a:ext cx="1265182" cy="126518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4058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100"/>
              </a:spcBef>
            </a:pPr>
            <a:r>
              <a:rPr dirty="0"/>
              <a:t>Подготовка</a:t>
            </a:r>
            <a:r>
              <a:rPr spc="-110" dirty="0"/>
              <a:t> </a:t>
            </a:r>
            <a:r>
              <a:rPr dirty="0"/>
              <a:t>набора</a:t>
            </a:r>
            <a:r>
              <a:rPr spc="-120" dirty="0"/>
              <a:t> </a:t>
            </a:r>
            <a:r>
              <a:rPr spc="-10" dirty="0"/>
              <a:t>данных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2047" y="88392"/>
            <a:ext cx="818388" cy="117195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6939" y="1872437"/>
            <a:ext cx="4290695" cy="369267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-10" dirty="0">
                <a:latin typeface="Calibri Light"/>
                <a:cs typeface="Calibri Light"/>
              </a:rPr>
              <a:t>Источник:</a:t>
            </a:r>
            <a:endParaRPr sz="2400" dirty="0">
              <a:latin typeface="Calibri Light"/>
              <a:cs typeface="Calibri Light"/>
            </a:endParaRPr>
          </a:p>
          <a:p>
            <a:pPr marL="12700" marR="5080" algn="just">
              <a:lnSpc>
                <a:spcPct val="114999"/>
              </a:lnSpc>
              <a:spcBef>
                <a:spcPts val="1995"/>
              </a:spcBef>
            </a:pPr>
            <a:r>
              <a:rPr lang="ru-RU" sz="2400" dirty="0">
                <a:latin typeface="Calibri Light"/>
                <a:cs typeface="Calibri Light"/>
              </a:rPr>
              <a:t>1858 изображений, собранных с камер видеонаблюдения, установленных в учебном заведении САФУ, в частности, в корпусе IT-парка. </a:t>
            </a:r>
            <a:endParaRPr sz="2400" dirty="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spcBef>
                <a:spcPts val="1545"/>
              </a:spcBef>
            </a:pPr>
            <a:endParaRPr sz="2400" dirty="0">
              <a:latin typeface="Calibri Light"/>
              <a:cs typeface="Calibri Light"/>
            </a:endParaRPr>
          </a:p>
          <a:p>
            <a:pPr marL="12700">
              <a:lnSpc>
                <a:spcPct val="100000"/>
              </a:lnSpc>
            </a:pPr>
            <a:r>
              <a:rPr sz="2400" spc="-10" dirty="0" err="1">
                <a:latin typeface="Calibri Light"/>
                <a:cs typeface="Calibri Light"/>
              </a:rPr>
              <a:t>Разрешение</a:t>
            </a:r>
            <a:r>
              <a:rPr sz="2400" spc="-35" dirty="0">
                <a:latin typeface="Calibri Light"/>
                <a:cs typeface="Calibri Light"/>
              </a:rPr>
              <a:t> </a:t>
            </a:r>
            <a:r>
              <a:rPr lang="en-US" sz="2400" spc="-35" dirty="0">
                <a:latin typeface="Calibri Light"/>
                <a:cs typeface="Calibri Light"/>
              </a:rPr>
              <a:t>1920</a:t>
            </a:r>
            <a:r>
              <a:rPr sz="2400" spc="-10" dirty="0">
                <a:latin typeface="Calibri Light"/>
                <a:cs typeface="Calibri Light"/>
              </a:rPr>
              <a:t> </a:t>
            </a:r>
            <a:r>
              <a:rPr sz="2400" dirty="0">
                <a:latin typeface="Calibri Light"/>
                <a:cs typeface="Calibri Light"/>
              </a:rPr>
              <a:t>x</a:t>
            </a:r>
            <a:r>
              <a:rPr sz="2400" spc="-45" dirty="0">
                <a:latin typeface="Calibri Light"/>
                <a:cs typeface="Calibri Light"/>
              </a:rPr>
              <a:t> </a:t>
            </a:r>
            <a:r>
              <a:rPr lang="en-US" sz="2400" spc="-20" dirty="0">
                <a:latin typeface="Calibri Light"/>
                <a:cs typeface="Calibri Light"/>
              </a:rPr>
              <a:t>1080</a:t>
            </a:r>
            <a:endParaRPr sz="2400" dirty="0">
              <a:latin typeface="Calibri Light"/>
              <a:cs typeface="Calibri Light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F8718C1-6136-456C-9ED6-82B14C76819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06011" y="2399174"/>
            <a:ext cx="5400675" cy="30035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626723"/>
            <a:ext cx="723400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Подготовка</a:t>
            </a:r>
            <a:r>
              <a:rPr spc="-110" dirty="0"/>
              <a:t> </a:t>
            </a:r>
            <a:r>
              <a:rPr dirty="0"/>
              <a:t>набора</a:t>
            </a:r>
            <a:r>
              <a:rPr spc="-120" dirty="0"/>
              <a:t> </a:t>
            </a:r>
            <a:r>
              <a:rPr spc="-10" dirty="0"/>
              <a:t>данных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2047" y="88392"/>
            <a:ext cx="818388" cy="117195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8415C59-918D-4355-B1F9-23BDF75D683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462683" y="1544832"/>
            <a:ext cx="3254478" cy="45347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52A83B-6DE8-42E1-B372-8453128060F6}"/>
              </a:ext>
            </a:extLst>
          </p:cNvPr>
          <p:cNvSpPr txBox="1"/>
          <p:nvPr/>
        </p:nvSpPr>
        <p:spPr>
          <a:xfrm>
            <a:off x="916938" y="1621682"/>
            <a:ext cx="4828398" cy="4609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Добавочный набор данных (</a:t>
            </a:r>
            <a:r>
              <a:rPr lang="en-US" sz="18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Roboflow</a:t>
            </a:r>
            <a:r>
              <a:rPr lang="ru-RU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- кресло (777 изображений);</a:t>
            </a:r>
            <a:endParaRPr lang="ru-RU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- интерактивная доска (95 изображений);</a:t>
            </a:r>
            <a:endParaRPr lang="ru-RU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- клавиатура (257 изображений);</a:t>
            </a:r>
            <a:endParaRPr lang="ru-RU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- ноутбук (375 изображений);</a:t>
            </a:r>
            <a:endParaRPr lang="ru-RU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- монитор (372 изображения);</a:t>
            </a:r>
            <a:endParaRPr lang="ru-RU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- системный блок (410 изображений);</a:t>
            </a:r>
            <a:endParaRPr lang="ru-RU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- человек (450 изображений);</a:t>
            </a:r>
            <a:endParaRPr lang="ru-RU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- стол (242 изображения).</a:t>
            </a:r>
            <a:endParaRPr lang="ru-RU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639</Words>
  <Application>Microsoft Office PowerPoint</Application>
  <PresentationFormat>Широкоэкранный</PresentationFormat>
  <Paragraphs>122</Paragraphs>
  <Slides>23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2" baseType="lpstr">
      <vt:lpstr>Arial</vt:lpstr>
      <vt:lpstr>Calibri</vt:lpstr>
      <vt:lpstr>Calibri Light</vt:lpstr>
      <vt:lpstr>Courier New</vt:lpstr>
      <vt:lpstr>Helvetica Neue</vt:lpstr>
      <vt:lpstr>Raleway</vt:lpstr>
      <vt:lpstr>Raleway ExtraBold</vt:lpstr>
      <vt:lpstr>Segoe UI Light</vt:lpstr>
      <vt:lpstr>Тема Office</vt:lpstr>
      <vt:lpstr>Мониторинга перемещения мебели и техники в общественных учреждениях с помощью технологии глубокого обучения</vt:lpstr>
      <vt:lpstr>Актуальность</vt:lpstr>
      <vt:lpstr>Актуальность</vt:lpstr>
      <vt:lpstr>Целевая аудитория</vt:lpstr>
      <vt:lpstr>Презентация PowerPoint</vt:lpstr>
      <vt:lpstr>Презентация PowerPoint</vt:lpstr>
      <vt:lpstr>Средства реализации</vt:lpstr>
      <vt:lpstr>Подготовка набора данных</vt:lpstr>
      <vt:lpstr>Подготовка набора данных</vt:lpstr>
      <vt:lpstr>Подготовка набора данных</vt:lpstr>
      <vt:lpstr>Выбор модели</vt:lpstr>
      <vt:lpstr>Обучение модели YOLOv8</vt:lpstr>
      <vt:lpstr>Обучение модели YOLOv8. Динамика ошибки</vt:lpstr>
      <vt:lpstr>Обучение модели YOLOv8. Динамика метрик</vt:lpstr>
      <vt:lpstr>Обучение модели YOLOv8</vt:lpstr>
      <vt:lpstr>База данных</vt:lpstr>
      <vt:lpstr>Архитектура приложения</vt:lpstr>
      <vt:lpstr>Приложение</vt:lpstr>
      <vt:lpstr>Приложение</vt:lpstr>
      <vt:lpstr>Приложение</vt:lpstr>
      <vt:lpstr>Развитие</vt:lpstr>
      <vt:lpstr>Спасибо!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Мониторинга перемещения мебели и техники в общественных учреждениях с помощью технологии глубокого обучения</dc:title>
  <dc:creator>kin</dc:creator>
  <cp:lastModifiedBy>kin</cp:lastModifiedBy>
  <cp:revision>12</cp:revision>
  <dcterms:created xsi:type="dcterms:W3CDTF">2024-03-12T10:57:06Z</dcterms:created>
  <dcterms:modified xsi:type="dcterms:W3CDTF">2024-03-12T12:50:58Z</dcterms:modified>
</cp:coreProperties>
</file>